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</p:sldMasterIdLst>
  <p:sldIdLst>
    <p:sldId id="256" r:id="rId25"/>
    <p:sldId id="257" r:id="rId26"/>
    <p:sldId id="271" r:id="rId27"/>
    <p:sldId id="278" r:id="rId28"/>
    <p:sldId id="266" r:id="rId29"/>
    <p:sldId id="259" r:id="rId30"/>
    <p:sldId id="260" r:id="rId31"/>
    <p:sldId id="272" r:id="rId32"/>
    <p:sldId id="261" r:id="rId33"/>
    <p:sldId id="262" r:id="rId34"/>
    <p:sldId id="279" r:id="rId35"/>
    <p:sldId id="280" r:id="rId36"/>
    <p:sldId id="258" r:id="rId37"/>
    <p:sldId id="281" r:id="rId38"/>
    <p:sldId id="282" r:id="rId39"/>
    <p:sldId id="285" r:id="rId40"/>
    <p:sldId id="283" r:id="rId41"/>
    <p:sldId id="286" r:id="rId42"/>
    <p:sldId id="264" r:id="rId43"/>
  </p:sldIdLst>
  <p:sldSz cx="21336000" cy="13335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457200" rtl="0" eaLnBrk="1" latinLnBrk="0" hangingPunct="1">
      <a:defRPr sz="5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C"/>
    <a:srgbClr val="D74A6C"/>
    <a:srgbClr val="A37E59"/>
    <a:srgbClr val="CD84B1"/>
    <a:srgbClr val="CFD169"/>
    <a:srgbClr val="E8B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12" y="-528"/>
      </p:cViewPr>
      <p:guideLst>
        <p:guide orient="horz" pos="4200"/>
        <p:guide pos="6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40" Type="http://schemas.openxmlformats.org/officeDocument/2006/relationships/slide" Target="slides/slide16.xml"/><Relationship Id="rId41" Type="http://schemas.openxmlformats.org/officeDocument/2006/relationships/slide" Target="slides/slide17.xml"/><Relationship Id="rId42" Type="http://schemas.openxmlformats.org/officeDocument/2006/relationships/slide" Target="slides/slide18.xml"/><Relationship Id="rId43" Type="http://schemas.openxmlformats.org/officeDocument/2006/relationships/slide" Target="slides/slide19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416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397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616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792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8376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40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13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62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691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970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2133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74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1996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111500"/>
            <a:ext cx="5041900" cy="88011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111500"/>
            <a:ext cx="149733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125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639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9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3894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42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78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24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696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339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1061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75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68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9347200"/>
            <a:ext cx="5041900" cy="3352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9347200"/>
            <a:ext cx="14973300" cy="3352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2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33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63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665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48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49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426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421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8465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8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9206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587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9347200"/>
            <a:ext cx="5041900" cy="3352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9347200"/>
            <a:ext cx="14973300" cy="3352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97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864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66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8210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1049000"/>
            <a:ext cx="10007600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16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740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82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0178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43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8626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8319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11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9347200"/>
            <a:ext cx="5041900" cy="3352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9347200"/>
            <a:ext cx="14973300" cy="3352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64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19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7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223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710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9565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61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47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13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26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159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4072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5962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88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73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09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95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2725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73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04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86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33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662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3021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3588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49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98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64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04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52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5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630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958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79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2587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88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814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47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04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94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83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583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736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49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44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57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11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4845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6447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64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93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59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743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497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5337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4356100"/>
            <a:ext cx="475615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44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16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90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341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5677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6297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81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7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16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39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7975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35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0307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342900"/>
            <a:ext cx="10007600" cy="1262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42900"/>
            <a:ext cx="10007600" cy="1262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2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39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86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7516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0372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7308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89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6238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623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34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87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2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26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492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5816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5816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41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33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04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78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1339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250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47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1397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397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92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0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76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0893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4356100"/>
            <a:ext cx="10007600" cy="798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63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6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21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4685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3798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375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72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46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2001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2001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661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99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19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2535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0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23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02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608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7724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47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5851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2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15697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156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05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91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50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9714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40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84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345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8355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9238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9148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5171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62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42900"/>
            <a:ext cx="5041900" cy="115697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42900"/>
            <a:ext cx="14973300" cy="1156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99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36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05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3024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86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414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16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56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62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605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6315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25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550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42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141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772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7428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739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0515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15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23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42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377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153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382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97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279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31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924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5156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0546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16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590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417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453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9106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7213600"/>
            <a:ext cx="1000760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329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163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99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343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5030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7642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91744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452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2794000"/>
            <a:ext cx="5041900" cy="61849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94000"/>
            <a:ext cx="14973300" cy="61849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188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07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213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3489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81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9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33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7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057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6777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2905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25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1892300"/>
            <a:ext cx="2416175" cy="6540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892300"/>
            <a:ext cx="7096125" cy="6540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99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02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58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9053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1850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6667500"/>
            <a:ext cx="4756150" cy="176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00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35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63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7189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4997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481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19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1892300"/>
            <a:ext cx="2416175" cy="65405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892300"/>
            <a:ext cx="7096125" cy="65405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453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92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22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540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659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19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98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87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811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5133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6160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36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111500"/>
            <a:ext cx="5041900" cy="88011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111500"/>
            <a:ext cx="149733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45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48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9416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77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22207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94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46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14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692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8791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2005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506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9900" y="3111500"/>
            <a:ext cx="5041900" cy="88011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3111500"/>
            <a:ext cx="149733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79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775" y="-5141913"/>
            <a:ext cx="24472900" cy="2447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sp>
        <p:nvSpPr>
          <p:cNvPr id="1029" name="Rectangle 4"/>
          <p:cNvSpPr>
            <a:spLocks/>
          </p:cNvSpPr>
          <p:nvPr/>
        </p:nvSpPr>
        <p:spPr bwMode="auto">
          <a:xfrm>
            <a:off x="7818491" y="12425690"/>
            <a:ext cx="12809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Connect with </a:t>
            </a:r>
            <a:r>
              <a:rPr lang="en-US" sz="34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the author at </a:t>
            </a:r>
            <a:r>
              <a:rPr lang="en-US" sz="3400" b="1" dirty="0" err="1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facebook.com</a:t>
            </a:r>
            <a:r>
              <a:rPr lang="en-US" sz="3400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/</a:t>
            </a:r>
            <a:r>
              <a:rPr lang="en-US" sz="3400" b="1" dirty="0" err="1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ChristianA.Schwarz</a:t>
            </a:r>
            <a:endParaRPr lang="en-US" sz="3400" b="1" dirty="0">
              <a:solidFill>
                <a:schemeClr val="tx1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0134600"/>
            <a:ext cx="2016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9347200"/>
            <a:ext cx="201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1049000"/>
            <a:ext cx="201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9347200"/>
            <a:ext cx="201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1049000"/>
            <a:ext cx="201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9347200"/>
            <a:ext cx="201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1049000"/>
            <a:ext cx="201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87100" y="4356100"/>
            <a:ext cx="96647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20167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  <p:sldLayoutId id="2147485412" r:id="rId3"/>
    <p:sldLayoutId id="2147485413" r:id="rId4"/>
    <p:sldLayoutId id="2147485414" r:id="rId5"/>
    <p:sldLayoutId id="2147485415" r:id="rId6"/>
    <p:sldLayoutId id="2147485416" r:id="rId7"/>
    <p:sldLayoutId id="2147485417" r:id="rId8"/>
    <p:sldLayoutId id="2147485418" r:id="rId9"/>
    <p:sldLayoutId id="2147485419" r:id="rId10"/>
    <p:sldLayoutId id="2147485420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96647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96647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342900"/>
            <a:ext cx="20167600" cy="1262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/>
          </p:cNvSpPr>
          <p:nvPr/>
        </p:nvSpPr>
        <p:spPr bwMode="auto">
          <a:xfrm>
            <a:off x="9374188" y="12369800"/>
            <a:ext cx="11253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Connect with me at </a:t>
            </a:r>
            <a:r>
              <a:rPr lang="en-US" sz="3400" b="1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facebook.com/ChristianA.Schwarz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20167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775" y="-5141913"/>
            <a:ext cx="24472900" cy="2447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775" y="-5141913"/>
            <a:ext cx="24472900" cy="2447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397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5816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17119600" y="16256000"/>
            <a:ext cx="22304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facebook.com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  <p:sldLayoutId id="2147485472" r:id="rId8"/>
    <p:sldLayoutId id="2147485473" r:id="rId9"/>
    <p:sldLayoutId id="2147485474" r:id="rId10"/>
    <p:sldLayoutId id="2147485475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4356100"/>
            <a:ext cx="20167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850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358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866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3749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321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2893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7465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037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42900"/>
            <a:ext cx="201676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78" r:id="rId1"/>
    <p:sldLayoutId id="2147485279" r:id="rId2"/>
    <p:sldLayoutId id="2147485280" r:id="rId3"/>
    <p:sldLayoutId id="2147485281" r:id="rId4"/>
    <p:sldLayoutId id="2147485282" r:id="rId5"/>
    <p:sldLayoutId id="2147485283" r:id="rId6"/>
    <p:sldLayoutId id="2147485284" r:id="rId7"/>
    <p:sldLayoutId id="2147485285" r:id="rId8"/>
    <p:sldLayoutId id="2147485286" r:id="rId9"/>
    <p:sldLayoutId id="2147485287" r:id="rId10"/>
    <p:sldLayoutId id="2147485288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914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422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930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438400" indent="-406400" algn="l" rtl="0" eaLnBrk="0" fontAlgn="base" hangingPunct="0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8956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33528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8100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4267200" indent="-406400" algn="l" rtl="0" fontAlgn="base">
        <a:lnSpc>
          <a:spcPct val="120000"/>
        </a:lnSpc>
        <a:spcBef>
          <a:spcPts val="53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6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94000"/>
            <a:ext cx="20167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ajan Pro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7213600"/>
            <a:ext cx="201676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Trajan Pro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Trajan Pro" charset="0"/>
          <a:ea typeface="ヒラギノ角ゴ ProN W3" charset="0"/>
          <a:cs typeface="ヒラギノ角ゴ ProN W3" charset="0"/>
          <a:sym typeface="Trajan Pro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892300"/>
            <a:ext cx="96647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6667500"/>
            <a:ext cx="9664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892300"/>
            <a:ext cx="96647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6667500"/>
            <a:ext cx="9664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2" r:id="rId1"/>
    <p:sldLayoutId id="2147485323" r:id="rId2"/>
    <p:sldLayoutId id="2147485324" r:id="rId3"/>
    <p:sldLayoutId id="2147485325" r:id="rId4"/>
    <p:sldLayoutId id="2147485326" r:id="rId5"/>
    <p:sldLayoutId id="2147485327" r:id="rId6"/>
    <p:sldLayoutId id="2147485328" r:id="rId7"/>
    <p:sldLayoutId id="2147485329" r:id="rId8"/>
    <p:sldLayoutId id="2147485330" r:id="rId9"/>
    <p:sldLayoutId id="2147485331" r:id="rId10"/>
    <p:sldLayoutId id="2147485332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406900"/>
            <a:ext cx="20167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0134600"/>
            <a:ext cx="2016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pn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3675063"/>
            <a:ext cx="20167600" cy="4432300"/>
          </a:xfrm>
        </p:spPr>
        <p:txBody>
          <a:bodyPr/>
          <a:lstStyle/>
          <a:p>
            <a:pPr eaLnBrk="1" hangingPunct="1">
              <a:defRPr/>
            </a:pPr>
            <a:r>
              <a:rPr lang="en-US" sz="12000" dirty="0">
                <a:latin typeface="Tahoma"/>
                <a:cs typeface="Tahoma"/>
              </a:rPr>
              <a:t>T</a:t>
            </a:r>
            <a:r>
              <a:rPr lang="en-US" sz="12000" dirty="0" smtClean="0">
                <a:latin typeface="Tahoma"/>
                <a:cs typeface="Tahoma"/>
              </a:rPr>
              <a:t>he </a:t>
            </a:r>
            <a:r>
              <a:rPr lang="en-US" sz="12000" dirty="0">
                <a:latin typeface="Tahoma"/>
                <a:cs typeface="Tahoma"/>
              </a:rPr>
              <a:t>F</a:t>
            </a:r>
            <a:r>
              <a:rPr lang="en-US" sz="12000" dirty="0" smtClean="0">
                <a:latin typeface="Tahoma"/>
                <a:cs typeface="Tahoma"/>
              </a:rPr>
              <a:t>ruit of </a:t>
            </a:r>
            <a:r>
              <a:rPr lang="en-US" sz="12000" dirty="0">
                <a:latin typeface="Tahoma"/>
                <a:cs typeface="Tahoma"/>
              </a:rPr>
              <a:t>E</a:t>
            </a:r>
            <a:r>
              <a:rPr lang="en-US" sz="12000" dirty="0" smtClean="0">
                <a:latin typeface="Tahoma"/>
                <a:cs typeface="Tahoma"/>
              </a:rPr>
              <a:t>mpowerment</a:t>
            </a:r>
            <a:r>
              <a:rPr lang="en-US" dirty="0" smtClean="0">
                <a:latin typeface="Tahoma"/>
                <a:cs typeface="Tahoma"/>
              </a:rPr>
              <a:t/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8000" dirty="0" smtClean="0">
                <a:latin typeface="Tahoma"/>
                <a:cs typeface="Tahoma"/>
              </a:rPr>
              <a:t>—what we can expect within one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4113213" y="10299700"/>
            <a:ext cx="12827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Harnessing the energies that are within your church</a:t>
            </a:r>
          </a:p>
        </p:txBody>
      </p:sp>
      <p:pic>
        <p:nvPicPr>
          <p:cNvPr id="2" name="Picture 3" descr="P6-Waggon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663" y="2205038"/>
            <a:ext cx="14071600" cy="80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419100"/>
            <a:ext cx="20167600" cy="3340100"/>
          </a:xfrm>
        </p:spPr>
        <p:txBody>
          <a:bodyPr/>
          <a:lstStyle/>
          <a:p>
            <a:pPr eaLnBrk="1" hangingPunct="1">
              <a:defRPr/>
            </a:pPr>
            <a:r>
              <a:rPr lang="en-US" sz="9000" dirty="0" smtClean="0">
                <a:latin typeface="Tahoma"/>
                <a:cs typeface="Tahoma"/>
              </a:rPr>
              <a:t>NCD health and financial giving</a:t>
            </a:r>
          </a:p>
        </p:txBody>
      </p:sp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6900863" y="2995613"/>
          <a:ext cx="14435137" cy="972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Chart" r:id="rId3" imgW="20279365" imgH="13666549" progId="MSGraph.Chart.8">
                  <p:embed/>
                </p:oleObj>
              </mc:Choice>
              <mc:Fallback>
                <p:oleObj name="Chart" r:id="rId3" imgW="20279365" imgH="13666549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2995613"/>
                        <a:ext cx="14435137" cy="972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/>
          </p:cNvSpPr>
          <p:nvPr/>
        </p:nvSpPr>
        <p:spPr bwMode="auto">
          <a:xfrm>
            <a:off x="1192213" y="3549650"/>
            <a:ext cx="53086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400" b="1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Percentage</a:t>
            </a:r>
            <a:r>
              <a:rPr lang="en-US" sz="44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br>
              <a:rPr lang="en-US" sz="44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4400" i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of small group and worship service attending church members who give 10% or more of their gross income in offerings for church support, missions, etc.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7573963" y="11187113"/>
            <a:ext cx="1966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Very much</a:t>
            </a:r>
            <a:b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below average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9856788" y="11060113"/>
            <a:ext cx="1465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Well below</a:t>
            </a:r>
            <a:b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average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12161838" y="10933113"/>
            <a:ext cx="1071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Below</a:t>
            </a:r>
            <a:b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average</a:t>
            </a: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14270038" y="10806113"/>
            <a:ext cx="1071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Above </a:t>
            </a:r>
            <a:b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average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16087725" y="10679113"/>
            <a:ext cx="1474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Well above</a:t>
            </a:r>
          </a:p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average</a:t>
            </a:r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17983200" y="10552113"/>
            <a:ext cx="19764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Very much </a:t>
            </a:r>
            <a:b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above average</a:t>
            </a:r>
          </a:p>
        </p:txBody>
      </p: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2373313" y="10972800"/>
            <a:ext cx="4205287" cy="1270000"/>
            <a:chOff x="-69" y="0"/>
            <a:chExt cx="2648" cy="800"/>
          </a:xfrm>
        </p:grpSpPr>
        <p:sp>
          <p:nvSpPr>
            <p:cNvPr id="2" name="Rectangle 10"/>
            <p:cNvSpPr>
              <a:spLocks/>
            </p:cNvSpPr>
            <p:nvPr/>
          </p:nvSpPr>
          <p:spPr bwMode="auto">
            <a:xfrm>
              <a:off x="-69" y="167"/>
              <a:ext cx="169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NCD scores</a:t>
              </a:r>
              <a:br>
                <a:rPr lang="en-US" sz="24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</a:br>
              <a:r>
                <a:rPr lang="en-US" sz="24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(Quality Index)</a:t>
              </a:r>
            </a:p>
          </p:txBody>
        </p:sp>
        <p:sp>
          <p:nvSpPr>
            <p:cNvPr id="3" name="AutoShape 11"/>
            <p:cNvSpPr>
              <a:spLocks/>
            </p:cNvSpPr>
            <p:nvPr/>
          </p:nvSpPr>
          <p:spPr bwMode="auto">
            <a:xfrm>
              <a:off x="1779" y="0"/>
              <a:ext cx="800" cy="800"/>
            </a:xfrm>
            <a:prstGeom prst="rightArrow">
              <a:avLst>
                <a:gd name="adj1" fmla="val 32000"/>
                <a:gd name="adj2" fmla="val 44000"/>
              </a:avLst>
            </a:prstGeom>
            <a:solidFill>
              <a:srgbClr val="4141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853" name="AutoShape 13"/>
          <p:cNvSpPr>
            <a:spLocks/>
          </p:cNvSpPr>
          <p:nvPr/>
        </p:nvSpPr>
        <p:spPr bwMode="auto">
          <a:xfrm>
            <a:off x="5294313" y="28829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41414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42" grpId="0"/>
      <p:bldP spid="35843" grpId="0" autoUpdateAnimBg="0"/>
      <p:bldP spid="35844" grpId="0" autoUpdateAnimBg="0"/>
      <p:bldP spid="35845" grpId="0" autoUpdateAnimBg="0"/>
      <p:bldP spid="35846" grpId="0" autoUpdateAnimBg="0"/>
      <p:bldP spid="35847" grpId="0" autoUpdateAnimBg="0"/>
      <p:bldP spid="35848" grpId="0" autoUpdateAnimBg="0"/>
      <p:bldP spid="35849" grpId="0" autoUpdateAnimBg="0"/>
      <p:bldP spid="358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people God uses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6363" y="4291013"/>
            <a:ext cx="7059612" cy="8720137"/>
          </a:xfrm>
        </p:spPr>
        <p:txBody>
          <a:bodyPr/>
          <a:lstStyle/>
          <a:p>
            <a:pPr marL="0" indent="0" eaLnBrk="1" hangingPunct="1">
              <a:buFont typeface="Gill Sans Light" charset="0"/>
              <a:buNone/>
              <a:defRPr/>
            </a:pPr>
            <a:r>
              <a:rPr lang="en-US" sz="5000" dirty="0" smtClean="0">
                <a:latin typeface="Tahoma"/>
                <a:cs typeface="Tahoma"/>
                <a:sym typeface="Gill Sans" charset="0"/>
              </a:rPr>
              <a:t>Jacob was a cheater,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Peter had a temper,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David had an affair,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Noah got drunk,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Jonah ran from God,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Paul was a murderer,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Miriam was a gossiper,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Martha was a worrier, </a:t>
            </a:r>
            <a:br>
              <a:rPr lang="en-US" sz="5000" dirty="0" smtClean="0">
                <a:latin typeface="Tahoma"/>
                <a:cs typeface="Tahoma"/>
                <a:sym typeface="Gill Sans" charset="0"/>
              </a:rPr>
            </a:br>
            <a:r>
              <a:rPr lang="en-US" sz="5000" dirty="0" smtClean="0">
                <a:latin typeface="Tahoma"/>
                <a:cs typeface="Tahoma"/>
                <a:sym typeface="Gill Sans" charset="0"/>
              </a:rPr>
              <a:t>Thomas was a doubter, </a:t>
            </a:r>
            <a:r>
              <a:rPr lang="en-US" sz="4400" dirty="0" smtClean="0">
                <a:latin typeface="Tahoma"/>
                <a:cs typeface="Tahoma"/>
                <a:sym typeface="Gill Sans" charset="0"/>
              </a:rPr>
              <a:t/>
            </a:r>
            <a:br>
              <a:rPr lang="en-US" sz="4400" dirty="0" smtClean="0">
                <a:latin typeface="Tahoma"/>
                <a:cs typeface="Tahoma"/>
                <a:sym typeface="Gill Sans" charset="0"/>
              </a:rPr>
            </a:br>
            <a:endParaRPr lang="en-US" sz="4400" dirty="0" smtClean="0">
              <a:latin typeface="Tahoma"/>
              <a:cs typeface="Tahoma"/>
              <a:sym typeface="Gill Sans" charset="0"/>
            </a:endParaRP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1150600" y="9359900"/>
            <a:ext cx="92075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5300"/>
              </a:spcBef>
            </a:pP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God doesn’t call the empowered, he empowers the called.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20525" y="4341813"/>
            <a:ext cx="70596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63500" tIns="63500" rIns="63500" bIns="63500"/>
          <a:lstStyle>
            <a:lvl1pPr marL="406400" indent="-406400" algn="l" rtl="0" eaLnBrk="0" fontAlgn="base" hangingPunct="0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1pPr>
            <a:lvl2pPr marL="850900" indent="-406400" algn="l" rtl="0" eaLnBrk="0" fontAlgn="base" hangingPunct="0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2pPr>
            <a:lvl3pPr marL="1358900" indent="-406400" algn="l" rtl="0" eaLnBrk="0" fontAlgn="base" hangingPunct="0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3pPr>
            <a:lvl4pPr marL="1866900" indent="-406400" algn="l" rtl="0" eaLnBrk="0" fontAlgn="base" hangingPunct="0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4pPr>
            <a:lvl5pPr marL="2374900" indent="-406400" algn="l" rtl="0" eaLnBrk="0" fontAlgn="base" hangingPunct="0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5pPr>
            <a:lvl6pPr marL="2832100" indent="-406400" algn="l" rtl="0" fontAlgn="base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6pPr>
            <a:lvl7pPr marL="3289300" indent="-406400" algn="l" rtl="0" fontAlgn="base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7pPr>
            <a:lvl8pPr marL="3746500" indent="-406400" algn="l" rtl="0" fontAlgn="base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8pPr>
            <a:lvl9pPr marL="4203700" indent="-406400" algn="l" rtl="0" fontAlgn="base">
              <a:spcBef>
                <a:spcPts val="53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9pPr>
          </a:lstStyle>
          <a:p>
            <a:pPr marL="0" indent="0" eaLnBrk="1" hangingPunct="1">
              <a:buFont typeface="Gill Sans Light" charset="0"/>
              <a:buNone/>
              <a:defRPr/>
            </a:pPr>
            <a:r>
              <a:rPr lang="en-US" sz="5000" dirty="0" smtClean="0">
                <a:latin typeface="Tahoma" charset="0"/>
                <a:cs typeface="Tahoma" charset="0"/>
                <a:sym typeface="Gill Sans" charset="0"/>
              </a:rPr>
              <a:t>Elijah was depressed, </a:t>
            </a:r>
            <a:br>
              <a:rPr lang="en-US" sz="5000" dirty="0" smtClean="0">
                <a:latin typeface="Tahoma" charset="0"/>
                <a:cs typeface="Tahoma" charset="0"/>
                <a:sym typeface="Gill Sans" charset="0"/>
              </a:rPr>
            </a:br>
            <a:r>
              <a:rPr lang="en-US" sz="5000" dirty="0" smtClean="0">
                <a:latin typeface="Tahoma" charset="0"/>
                <a:cs typeface="Tahoma" charset="0"/>
                <a:sym typeface="Gill Sans" charset="0"/>
              </a:rPr>
              <a:t>Moses stuttered, </a:t>
            </a:r>
            <a:br>
              <a:rPr lang="en-US" sz="5000" dirty="0" smtClean="0">
                <a:latin typeface="Tahoma" charset="0"/>
                <a:cs typeface="Tahoma" charset="0"/>
                <a:sym typeface="Gill Sans" charset="0"/>
              </a:rPr>
            </a:br>
            <a:r>
              <a:rPr lang="en-US" sz="5000" dirty="0" err="1" smtClean="0">
                <a:latin typeface="Tahoma" charset="0"/>
                <a:cs typeface="Tahoma" charset="0"/>
                <a:sym typeface="Gill Sans" charset="0"/>
              </a:rPr>
              <a:t>Zacchaeus</a:t>
            </a:r>
            <a:r>
              <a:rPr lang="en-US" sz="5000" dirty="0" smtClean="0">
                <a:latin typeface="Tahoma" charset="0"/>
                <a:cs typeface="Tahoma" charset="0"/>
                <a:sym typeface="Gill Sans" charset="0"/>
              </a:rPr>
              <a:t> was short, </a:t>
            </a:r>
            <a:br>
              <a:rPr lang="en-US" sz="5000" dirty="0" smtClean="0">
                <a:latin typeface="Tahoma" charset="0"/>
                <a:cs typeface="Tahoma" charset="0"/>
                <a:sym typeface="Gill Sans" charset="0"/>
              </a:rPr>
            </a:br>
            <a:r>
              <a:rPr lang="en-US" sz="5000" dirty="0" smtClean="0">
                <a:latin typeface="Tahoma" charset="0"/>
                <a:cs typeface="Tahoma" charset="0"/>
                <a:sym typeface="Gill Sans" charset="0"/>
              </a:rPr>
              <a:t>Abraham was old, </a:t>
            </a:r>
            <a:br>
              <a:rPr lang="en-US" sz="5000" dirty="0" smtClean="0">
                <a:latin typeface="Tahoma" charset="0"/>
                <a:cs typeface="Tahoma" charset="0"/>
                <a:sym typeface="Gill Sans" charset="0"/>
              </a:rPr>
            </a:br>
            <a:r>
              <a:rPr lang="en-US" sz="5000" dirty="0" smtClean="0">
                <a:latin typeface="Tahoma" charset="0"/>
                <a:cs typeface="Tahoma" charset="0"/>
                <a:sym typeface="Gill Sans" charset="0"/>
              </a:rPr>
              <a:t>and Lazarus was dead.</a:t>
            </a:r>
            <a:endParaRPr lang="en-US" sz="5000" dirty="0">
              <a:latin typeface="Tahoma" charset="0"/>
              <a:cs typeface="Tahoma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3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 autoUpdateAnimBg="0"/>
      <p:bldP spid="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3395663" y="1987550"/>
            <a:ext cx="14557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How does God do it?</a:t>
            </a: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9525" y="6091238"/>
            <a:ext cx="210296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And what is our part in this strategy of God?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utoUpdateAnimBg="0"/>
      <p:bldP spid="378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</a:t>
            </a:r>
            <a:r>
              <a:rPr lang="en-US" dirty="0" smtClean="0">
                <a:solidFill>
                  <a:srgbClr val="FF1A86"/>
                </a:solidFill>
                <a:latin typeface="Tahoma"/>
                <a:cs typeface="Tahoma"/>
              </a:rPr>
              <a:t>Leading</a:t>
            </a:r>
            <a:r>
              <a:rPr lang="en-US" dirty="0" smtClean="0">
                <a:latin typeface="Tahoma"/>
                <a:cs typeface="Tahoma"/>
              </a:rPr>
              <a:t> and the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dirty="0" smtClean="0">
                <a:solidFill>
                  <a:srgbClr val="00B0E8"/>
                </a:solidFill>
                <a:latin typeface="Tahoma"/>
                <a:cs typeface="Tahoma"/>
              </a:rPr>
              <a:t>Empowering</a:t>
            </a:r>
            <a:r>
              <a:rPr lang="en-US" dirty="0" smtClean="0">
                <a:latin typeface="Tahoma"/>
                <a:cs typeface="Tahoma"/>
              </a:rPr>
              <a:t> wing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1270000" y="4876800"/>
            <a:ext cx="18224500" cy="1270000"/>
            <a:chOff x="0" y="0"/>
            <a:chExt cx="11480" cy="800"/>
          </a:xfrm>
        </p:grpSpPr>
        <p:sp>
          <p:nvSpPr>
            <p:cNvPr id="2" name="Rectangle 2"/>
            <p:cNvSpPr>
              <a:spLocks/>
            </p:cNvSpPr>
            <p:nvPr/>
          </p:nvSpPr>
          <p:spPr bwMode="auto">
            <a:xfrm>
              <a:off x="0" y="0"/>
              <a:ext cx="7816" cy="800"/>
            </a:xfrm>
            <a:prstGeom prst="rect">
              <a:avLst/>
            </a:prstGeom>
            <a:solidFill>
              <a:srgbClr val="00B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9" name="Rectangle 3"/>
            <p:cNvSpPr>
              <a:spLocks/>
            </p:cNvSpPr>
            <p:nvPr/>
          </p:nvSpPr>
          <p:spPr bwMode="auto">
            <a:xfrm>
              <a:off x="7816" y="0"/>
              <a:ext cx="3664" cy="800"/>
            </a:xfrm>
            <a:prstGeom prst="rect">
              <a:avLst/>
            </a:prstGeom>
            <a:solidFill>
              <a:srgbClr val="FF1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Rectangle 4"/>
            <p:cNvSpPr>
              <a:spLocks/>
            </p:cNvSpPr>
            <p:nvPr/>
          </p:nvSpPr>
          <p:spPr bwMode="auto">
            <a:xfrm>
              <a:off x="7099" y="130"/>
              <a:ext cx="417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r"/>
              <a:r>
                <a:rPr lang="en-US" sz="5400" b="1" i="1" dirty="0">
                  <a:solidFill>
                    <a:srgbClr val="FFFFFF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Leading wing</a:t>
              </a:r>
            </a:p>
          </p:txBody>
        </p:sp>
        <p:sp>
          <p:nvSpPr>
            <p:cNvPr id="3" name="Rectangle 5"/>
            <p:cNvSpPr>
              <a:spLocks/>
            </p:cNvSpPr>
            <p:nvPr/>
          </p:nvSpPr>
          <p:spPr bwMode="auto">
            <a:xfrm>
              <a:off x="205" y="130"/>
              <a:ext cx="553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/>
              <a:r>
                <a:rPr lang="en-US" sz="5400" b="1" i="1" dirty="0">
                  <a:solidFill>
                    <a:srgbClr val="FFFFFF"/>
                  </a:solidFill>
                  <a:latin typeface="Verdana" charset="0"/>
                  <a:ea typeface="ＭＳ Ｐゴシック" charset="0"/>
                  <a:cs typeface="ＭＳ Ｐゴシック" charset="0"/>
                  <a:sym typeface="Gill Sans" charset="0"/>
                </a:rPr>
                <a:t>Empowering wing</a:t>
              </a:r>
            </a:p>
          </p:txBody>
        </p:sp>
      </p:grp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1295400" y="7480300"/>
            <a:ext cx="18224500" cy="1270000"/>
            <a:chOff x="0" y="0"/>
            <a:chExt cx="11480" cy="800"/>
          </a:xfrm>
        </p:grpSpPr>
        <p:sp>
          <p:nvSpPr>
            <p:cNvPr id="38916" name="Rectangle 7"/>
            <p:cNvSpPr>
              <a:spLocks/>
            </p:cNvSpPr>
            <p:nvPr/>
          </p:nvSpPr>
          <p:spPr bwMode="auto">
            <a:xfrm>
              <a:off x="0" y="0"/>
              <a:ext cx="7816" cy="800"/>
            </a:xfrm>
            <a:prstGeom prst="rect">
              <a:avLst/>
            </a:prstGeom>
            <a:solidFill>
              <a:srgbClr val="00B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7" name="Rectangle 8"/>
            <p:cNvSpPr>
              <a:spLocks/>
            </p:cNvSpPr>
            <p:nvPr/>
          </p:nvSpPr>
          <p:spPr bwMode="auto">
            <a:xfrm>
              <a:off x="1656" y="0"/>
              <a:ext cx="9824" cy="800"/>
            </a:xfrm>
            <a:prstGeom prst="rect">
              <a:avLst/>
            </a:prstGeom>
            <a:solidFill>
              <a:srgbClr val="FF1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38100"/>
            <a:ext cx="20167600" cy="334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Focus your energies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6030913" y="3260725"/>
            <a:ext cx="92694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700" b="1" i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Do first things...</a:t>
            </a:r>
          </a:p>
          <a:p>
            <a:r>
              <a:rPr lang="en-US" sz="7700" b="1" i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first</a:t>
            </a:r>
            <a:r>
              <a:rPr lang="en-US" sz="7700" b="1" i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.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7875588" y="7231063"/>
            <a:ext cx="55816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700" b="1" i="1" dirty="0">
                <a:solidFill>
                  <a:srgbClr val="FF1A86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not at all.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4891088" y="6037263"/>
            <a:ext cx="115490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700" b="1" i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And second things...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600075" y="9150350"/>
            <a:ext cx="1960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7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The </a:t>
            </a:r>
            <a:r>
              <a:rPr lang="en-US" sz="7700" b="1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principle of</a:t>
            </a:r>
            <a:endParaRPr lang="en-US" sz="7700" b="1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5186363" y="10355263"/>
            <a:ext cx="104267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700" b="1" dirty="0">
                <a:solidFill>
                  <a:srgbClr val="FF1A86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intentional neglect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  <p:bldP spid="39939" grpId="0" autoUpdateAnimBg="0"/>
      <p:bldP spid="39940" grpId="0" build="p" autoUpdateAnimBg="0"/>
      <p:bldP spid="39941" grpId="0" build="p" autoUpdateAnimBg="0"/>
      <p:bldP spid="399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38100"/>
            <a:ext cx="20167600" cy="334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Within one year</a:t>
            </a: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514350" y="3209925"/>
            <a:ext cx="10083800" cy="79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5300"/>
              </a:spcBef>
            </a:pPr>
            <a:r>
              <a:rPr lang="en-US" sz="36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1. Identify potential leaders</a:t>
            </a:r>
          </a:p>
          <a:p>
            <a:pPr algn="l">
              <a:spcBef>
                <a:spcPts val="5300"/>
              </a:spcBef>
            </a:pPr>
            <a:r>
              <a:rPr lang="en-US" sz="3600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a. People that have </a:t>
            </a:r>
            <a:r>
              <a:rPr lang="ja-JP" altLang="en-US" sz="3600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>
                <a:solidFill>
                  <a:schemeClr val="tx1"/>
                </a:solidFill>
                <a:latin typeface="Tahoma" charset="0"/>
                <a:cs typeface="Tahoma" charset="0"/>
              </a:rPr>
              <a:t>power</a:t>
            </a:r>
            <a:r>
              <a:rPr lang="ja-JP" altLang="en-US" sz="3600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dirty="0">
                <a:solidFill>
                  <a:schemeClr val="tx1"/>
                </a:solidFill>
                <a:latin typeface="Tahoma" charset="0"/>
                <a:cs typeface="Tahoma" charset="0"/>
              </a:rPr>
              <a:t> as their highest or second-highest energy</a:t>
            </a:r>
          </a:p>
          <a:p>
            <a:pPr algn="l">
              <a:spcBef>
                <a:spcPts val="5300"/>
              </a:spcBef>
            </a:pPr>
            <a:r>
              <a:rPr lang="en-US" sz="3600" dirty="0">
                <a:solidFill>
                  <a:schemeClr val="tx1"/>
                </a:solidFill>
                <a:latin typeface="Tahoma" charset="0"/>
                <a:cs typeface="Tahoma" charset="0"/>
              </a:rPr>
              <a:t>b. People who have one of the four leadership gifts (leadership, organization, apostle, shepherding)</a:t>
            </a:r>
          </a:p>
          <a:p>
            <a:pPr algn="l">
              <a:spcBef>
                <a:spcPts val="5300"/>
              </a:spcBef>
            </a:pPr>
            <a:r>
              <a:rPr lang="en-US" sz="3600" dirty="0">
                <a:solidFill>
                  <a:schemeClr val="tx1"/>
                </a:solidFill>
                <a:latin typeface="Tahoma" charset="0"/>
                <a:cs typeface="Tahoma" charset="0"/>
              </a:rPr>
              <a:t>c. People who have identified one of the leadership gifts as </a:t>
            </a:r>
            <a:r>
              <a:rPr lang="en-AU" altLang="ja-JP" sz="36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a “l</a:t>
            </a:r>
            <a:r>
              <a:rPr lang="en-US" altLang="ja-JP" sz="3600" dirty="0" err="1" smtClean="0">
                <a:solidFill>
                  <a:schemeClr val="tx1"/>
                </a:solidFill>
                <a:latin typeface="Tahoma" charset="0"/>
                <a:cs typeface="Tahoma" charset="0"/>
              </a:rPr>
              <a:t>atent</a:t>
            </a:r>
            <a:r>
              <a:rPr lang="en-AU" altLang="ja-JP" sz="36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</a:t>
            </a:r>
            <a:r>
              <a:rPr lang="en-US" altLang="ja-JP" sz="3600" dirty="0">
                <a:solidFill>
                  <a:schemeClr val="tx1"/>
                </a:solidFill>
                <a:latin typeface="Tahoma" charset="0"/>
                <a:cs typeface="Tahoma" charset="0"/>
              </a:rPr>
              <a:t>gift</a:t>
            </a:r>
          </a:p>
          <a:p>
            <a:pPr algn="l">
              <a:spcBef>
                <a:spcPts val="5300"/>
              </a:spcBef>
            </a:pPr>
            <a:endParaRPr lang="en-US" sz="4400" dirty="0">
              <a:solidFill>
                <a:schemeClr val="tx1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0739438" y="3282950"/>
            <a:ext cx="10596562" cy="799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b="1">
                <a:latin typeface="Verdana" charset="0"/>
                <a:cs typeface="Verdana" charset="0"/>
              </a:rPr>
              <a:t>2. Start Spiritual Change Talk with them</a:t>
            </a:r>
          </a:p>
          <a:p>
            <a:pPr algn="l"/>
            <a:endParaRPr lang="en-US" sz="3600" b="1">
              <a:latin typeface="Verdana" charset="0"/>
              <a:cs typeface="Verdana" charset="0"/>
            </a:endParaRPr>
          </a:p>
          <a:p>
            <a:pPr algn="l"/>
            <a:r>
              <a:rPr lang="en-US" sz="3600" b="1">
                <a:latin typeface="Verdana" charset="0"/>
                <a:cs typeface="Verdana" charset="0"/>
              </a:rPr>
              <a:t>3. Identify the energies in all of your small groups</a:t>
            </a:r>
          </a:p>
          <a:p>
            <a:pPr algn="l"/>
            <a:endParaRPr lang="en-US" sz="3600" b="1">
              <a:latin typeface="Verdana" charset="0"/>
              <a:cs typeface="Verdana" charset="0"/>
            </a:endParaRPr>
          </a:p>
          <a:p>
            <a:pPr algn="l"/>
            <a:r>
              <a:rPr lang="en-US" sz="3600" b="1">
                <a:latin typeface="Verdana" charset="0"/>
                <a:cs typeface="Verdana" charset="0"/>
              </a:rPr>
              <a:t>4. Help people relate their energies to kingdom-building areas</a:t>
            </a:r>
          </a:p>
          <a:p>
            <a:pPr algn="l"/>
            <a:endParaRPr lang="en-US" sz="3600" b="1">
              <a:latin typeface="Verdana" charset="0"/>
              <a:cs typeface="Verdana" charset="0"/>
            </a:endParaRPr>
          </a:p>
          <a:p>
            <a:pPr algn="l"/>
            <a:r>
              <a:rPr lang="en-US" sz="3600" b="1">
                <a:latin typeface="Verdana" charset="0"/>
                <a:cs typeface="Verdana" charset="0"/>
              </a:rPr>
              <a:t>5. Enjoy the results!</a:t>
            </a:r>
            <a:endParaRPr lang="en-US" sz="3600" b="1">
              <a:solidFill>
                <a:schemeClr val="tx1"/>
              </a:solidFill>
              <a:latin typeface="Verdana" charset="0"/>
              <a:cs typeface="Verdana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  <p:bldP spid="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 descr="Messages Image(2090206016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0913" y="-190500"/>
            <a:ext cx="24626888" cy="135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4"/>
          <p:cNvSpPr>
            <a:spLocks/>
          </p:cNvSpPr>
          <p:nvPr/>
        </p:nvSpPr>
        <p:spPr bwMode="auto">
          <a:xfrm>
            <a:off x="584200" y="-317500"/>
            <a:ext cx="201676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The fruit of empowerment</a:t>
            </a:r>
            <a:endParaRPr lang="en-US" sz="10000" dirty="0">
              <a:solidFill>
                <a:schemeClr val="tx1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424011" y="10401300"/>
            <a:ext cx="8659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48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48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traditional</a:t>
            </a:r>
            <a:r>
              <a:rPr lang="ja-JP" altLang="en-US" sz="48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48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/>
            </a:r>
            <a:br>
              <a:rPr lang="en-US" altLang="ja-JP" sz="48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</a:br>
            <a:r>
              <a:rPr lang="en-US" altLang="ja-JP" sz="48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approach</a:t>
            </a:r>
            <a:endParaRPr lang="en-US" sz="4800" b="1" dirty="0">
              <a:solidFill>
                <a:schemeClr val="tx1"/>
              </a:solidFill>
              <a:latin typeface="Verdana" charset="0"/>
              <a:cs typeface="Verdana" charset="0"/>
              <a:sym typeface="Gill Sans" charset="0"/>
            </a:endParaRP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10379968" y="10401300"/>
            <a:ext cx="866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NCD</a:t>
            </a:r>
            <a:br>
              <a:rPr lang="en-US" sz="48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48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approach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2389188" y="3360738"/>
            <a:ext cx="1614805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Intentional</a:t>
            </a:r>
            <a:br>
              <a:rPr lang="en-US" sz="20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20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neglect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utoUpdateAnimBg="0"/>
      <p:bldP spid="44033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8626574" y="5819502"/>
            <a:ext cx="40576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4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2959100" y="3848100"/>
            <a:ext cx="15417800" cy="8089900"/>
          </a:xfrm>
          <a:prstGeom prst="roundRect">
            <a:avLst>
              <a:gd name="adj" fmla="val 2352"/>
            </a:avLst>
          </a:prstGeom>
          <a:solidFill>
            <a:srgbClr val="FF4A2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3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152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promise of 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dirty="0" smtClean="0">
                <a:latin typeface="Tahoma"/>
                <a:cs typeface="Tahoma"/>
              </a:rPr>
              <a:t>Matthew 18:20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5932488"/>
            <a:ext cx="133223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4424363" y="4273550"/>
            <a:ext cx="5268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75"/>
              </a:spcBef>
            </a:pPr>
            <a:r>
              <a:rPr lang="en-US" sz="4600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Where two or three </a:t>
            </a:r>
            <a:br>
              <a:rPr lang="en-US" sz="4600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4600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are gathered </a:t>
            </a:r>
          </a:p>
          <a:p>
            <a:pPr algn="l">
              <a:lnSpc>
                <a:spcPts val="1350"/>
              </a:lnSpc>
              <a:spcBef>
                <a:spcPts val="275"/>
              </a:spcBef>
            </a:pPr>
            <a:endParaRPr lang="en-US" sz="4600" i="1" dirty="0">
              <a:solidFill>
                <a:schemeClr val="tx1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4546600" y="6431905"/>
            <a:ext cx="3240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75"/>
              </a:spcBef>
            </a:pPr>
            <a:r>
              <a:rPr lang="en-US" sz="4600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in my name</a:t>
            </a:r>
          </a:p>
          <a:p>
            <a:pPr algn="l">
              <a:lnSpc>
                <a:spcPts val="1350"/>
              </a:lnSpc>
              <a:spcBef>
                <a:spcPts val="275"/>
              </a:spcBef>
            </a:pPr>
            <a:endParaRPr lang="en-US" sz="4600" i="1" dirty="0">
              <a:solidFill>
                <a:schemeClr val="tx1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37063" y="7761288"/>
            <a:ext cx="48942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275"/>
              </a:spcBef>
            </a:pPr>
            <a:r>
              <a:rPr lang="en-US" sz="4600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there I am among</a:t>
            </a:r>
          </a:p>
          <a:p>
            <a:pPr algn="l">
              <a:spcBef>
                <a:spcPts val="275"/>
              </a:spcBef>
            </a:pPr>
            <a:r>
              <a:rPr lang="en-US" sz="4600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them</a:t>
            </a:r>
          </a:p>
          <a:p>
            <a:pPr algn="l">
              <a:lnSpc>
                <a:spcPts val="1350"/>
              </a:lnSpc>
              <a:spcBef>
                <a:spcPts val="275"/>
              </a:spcBef>
            </a:pPr>
            <a:endParaRPr lang="en-US" sz="4600" i="1" dirty="0">
              <a:solidFill>
                <a:schemeClr val="tx1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10117138" y="5018725"/>
            <a:ext cx="3916474" cy="2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ts val="1350"/>
              </a:lnSpc>
              <a:spcBef>
                <a:spcPts val="275"/>
              </a:spcBef>
            </a:pPr>
            <a:r>
              <a:rPr lang="en-US" sz="46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small </a:t>
            </a:r>
            <a:r>
              <a:rPr lang="en-US" sz="4600" b="1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group</a:t>
            </a:r>
            <a:endParaRPr lang="en-US" sz="4600" b="1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10163944" y="6883524"/>
            <a:ext cx="2395913" cy="2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ts val="1350"/>
              </a:lnSpc>
              <a:spcBef>
                <a:spcPts val="275"/>
              </a:spcBef>
            </a:pPr>
            <a:r>
              <a:rPr lang="en-US" sz="4600" b="1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holistic</a:t>
            </a:r>
            <a:endParaRPr lang="en-US" sz="4600" b="1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10163944" y="7786688"/>
            <a:ext cx="835292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275"/>
              </a:spcBef>
            </a:pPr>
            <a:r>
              <a:rPr lang="en-US" sz="46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Christ</a:t>
            </a:r>
            <a:r>
              <a:rPr lang="en-AU" sz="46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’</a:t>
            </a:r>
            <a:r>
              <a:rPr lang="en-US" altLang="ja-JP" sz="46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s presence/</a:t>
            </a:r>
          </a:p>
          <a:p>
            <a:pPr algn="l">
              <a:spcBef>
                <a:spcPts val="275"/>
              </a:spcBef>
            </a:pPr>
            <a:r>
              <a:rPr lang="en-US" sz="46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heaven</a:t>
            </a:r>
          </a:p>
          <a:p>
            <a:pPr algn="l">
              <a:lnSpc>
                <a:spcPts val="1350"/>
              </a:lnSpc>
              <a:spcBef>
                <a:spcPts val="275"/>
              </a:spcBef>
            </a:pPr>
            <a:endParaRPr lang="en-US" sz="4600" i="1" dirty="0">
              <a:solidFill>
                <a:schemeClr val="tx1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13538200" y="6100763"/>
            <a:ext cx="38258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ts val="275"/>
              </a:spcBef>
            </a:pPr>
            <a:r>
              <a:rPr lang="en-US" sz="3000" b="1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(= loving the Lord</a:t>
            </a:r>
            <a:br>
              <a:rPr lang="en-US" sz="3000" b="1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 b="1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with your head,</a:t>
            </a:r>
            <a:br>
              <a:rPr lang="en-US" sz="3000" b="1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 b="1" i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hands, and heart)</a:t>
            </a:r>
          </a:p>
          <a:p>
            <a:pPr>
              <a:lnSpc>
                <a:spcPts val="1350"/>
              </a:lnSpc>
              <a:spcBef>
                <a:spcPts val="275"/>
              </a:spcBef>
            </a:pPr>
            <a:endParaRPr lang="en-US" sz="3000" b="1" i="1" dirty="0">
              <a:solidFill>
                <a:schemeClr val="tx1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2963144" y="9596438"/>
            <a:ext cx="154097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275"/>
              </a:spcBef>
            </a:pPr>
            <a:r>
              <a:rPr lang="en-US" sz="4800" b="1" i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Holistic small group</a:t>
            </a:r>
          </a:p>
          <a:p>
            <a:pPr>
              <a:spcBef>
                <a:spcPts val="275"/>
              </a:spcBef>
            </a:pPr>
            <a:r>
              <a:rPr lang="en-US" sz="4800" b="1" i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= a gathering in Christ</a:t>
            </a:r>
            <a:r>
              <a:rPr lang="en-AU" sz="4800" b="1" i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'</a:t>
            </a:r>
            <a:r>
              <a:rPr lang="en-US" altLang="ja-JP" sz="4800" b="1" i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s name</a:t>
            </a:r>
          </a:p>
          <a:p>
            <a:pPr>
              <a:spcBef>
                <a:spcPts val="275"/>
              </a:spcBef>
            </a:pPr>
            <a:r>
              <a:rPr lang="en-US" sz="4800" b="1" i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= a window to heaven</a:t>
            </a:r>
          </a:p>
          <a:p>
            <a:pPr>
              <a:lnSpc>
                <a:spcPts val="1350"/>
              </a:lnSpc>
              <a:spcBef>
                <a:spcPts val="275"/>
              </a:spcBef>
            </a:pPr>
            <a:endParaRPr lang="en-US" sz="4800" dirty="0">
              <a:solidFill>
                <a:schemeClr val="tx1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" fill="hold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fill="hold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" fill="hold"/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fill="hold"/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8" grpId="0" autoUpdateAnimBg="0"/>
      <p:bldP spid="26629" grpId="0" autoUpdateAnimBg="0"/>
      <p:bldP spid="26630" grpId="0" autoUpdateAnimBg="0"/>
      <p:bldP spid="26631" grpId="0" autoUpdateAnimBg="0"/>
      <p:bldP spid="26632" grpId="0" autoUpdateAnimBg="0"/>
      <p:bldP spid="26633" grpId="0" build="p" autoUpdateAnimBg="0"/>
      <p:bldP spid="26634" grpId="0" autoUpdateAnimBg="0"/>
      <p:bldP spid="266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635000" y="-8890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dirty="0" smtClean="0">
                <a:latin typeface="Tahoma"/>
                <a:cs typeface="Tahoma"/>
              </a:rPr>
              <a:t>Eastern and Western Paradigms</a:t>
            </a:r>
          </a:p>
        </p:txBody>
      </p:sp>
      <p:sp>
        <p:nvSpPr>
          <p:cNvPr id="27650" name="Rectangle 6"/>
          <p:cNvSpPr>
            <a:spLocks/>
          </p:cNvSpPr>
          <p:nvPr/>
        </p:nvSpPr>
        <p:spPr bwMode="auto">
          <a:xfrm>
            <a:off x="7621588" y="30226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Christ</a:t>
            </a:r>
            <a:r>
              <a:rPr lang="en-AU" sz="40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’</a:t>
            </a:r>
            <a:r>
              <a:rPr lang="en-US" altLang="ja-JP" sz="40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s work:</a:t>
            </a:r>
          </a:p>
          <a:p>
            <a:r>
              <a:rPr lang="en-US" sz="4000" b="1" dirty="0">
                <a:solidFill>
                  <a:schemeClr val="tx1"/>
                </a:solidFill>
                <a:latin typeface="Verdana" charset="0"/>
                <a:cs typeface="Verdana" charset="0"/>
                <a:sym typeface="Gill Sans" charset="0"/>
              </a:rPr>
              <a:t>victory over</a:t>
            </a:r>
          </a:p>
        </p:txBody>
      </p:sp>
      <p:sp>
        <p:nvSpPr>
          <p:cNvPr id="27651" name="Rectangle 7"/>
          <p:cNvSpPr>
            <a:spLocks/>
          </p:cNvSpPr>
          <p:nvPr/>
        </p:nvSpPr>
        <p:spPr bwMode="auto">
          <a:xfrm>
            <a:off x="7829550" y="99695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resulting in the</a:t>
            </a:r>
            <a:br>
              <a:rPr lang="en-US" sz="4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4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GOOD LIFE</a:t>
            </a:r>
          </a:p>
        </p:txBody>
      </p:sp>
      <p:sp>
        <p:nvSpPr>
          <p:cNvPr id="27652" name="Rectangle 12"/>
          <p:cNvSpPr>
            <a:spLocks/>
          </p:cNvSpPr>
          <p:nvPr/>
        </p:nvSpPr>
        <p:spPr bwMode="auto">
          <a:xfrm>
            <a:off x="10436225" y="5140325"/>
            <a:ext cx="4619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Gill Sans" charset="0"/>
              </a:rPr>
              <a:t>&amp;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15272" y="4795292"/>
            <a:ext cx="5832648" cy="4536504"/>
            <a:chOff x="-1573360" y="4867300"/>
            <a:chExt cx="5832648" cy="4536504"/>
          </a:xfrm>
          <a:effectLst>
            <a:outerShdw blurRad="190500" dist="190500" dir="2700000" algn="tl" rotWithShape="0">
              <a:srgbClr val="000000">
                <a:alpha val="57000"/>
              </a:srgbClr>
            </a:outerShdw>
          </a:effectLst>
        </p:grpSpPr>
        <p:sp>
          <p:nvSpPr>
            <p:cNvPr id="4" name="Rounded Rectangle 3"/>
            <p:cNvSpPr/>
            <p:nvPr/>
          </p:nvSpPr>
          <p:spPr bwMode="auto">
            <a:xfrm>
              <a:off x="-1537638" y="4867300"/>
              <a:ext cx="5796926" cy="4536504"/>
            </a:xfrm>
            <a:prstGeom prst="roundRect">
              <a:avLst>
                <a:gd name="adj" fmla="val 12667"/>
              </a:avLst>
            </a:prstGeom>
            <a:solidFill>
              <a:srgbClr val="FFB90C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-1573360" y="5146069"/>
              <a:ext cx="5791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tx1"/>
                  </a:solidFill>
                  <a:latin typeface="Tahoma" charset="0"/>
                  <a:ea typeface="ＭＳ Ｐゴシック" charset="0"/>
                  <a:sym typeface="Gill Sans" charset="0"/>
                </a:rPr>
                <a:t>EVIL</a:t>
              </a:r>
            </a:p>
          </p:txBody>
        </p:sp>
        <p:sp>
          <p:nvSpPr>
            <p:cNvPr id="18" name="Rectangle 8"/>
            <p:cNvSpPr>
              <a:spLocks/>
            </p:cNvSpPr>
            <p:nvPr/>
          </p:nvSpPr>
          <p:spPr bwMode="auto">
            <a:xfrm>
              <a:off x="-1573360" y="6019428"/>
              <a:ext cx="5791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4000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  <a:t>opposite of the </a:t>
              </a:r>
              <a:br>
                <a:rPr lang="en-US" sz="4000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</a:br>
              <a:r>
                <a:rPr lang="en-US" sz="4000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  <a:t>GOOD</a:t>
              </a:r>
            </a:p>
          </p:txBody>
        </p:sp>
        <p:sp>
          <p:nvSpPr>
            <p:cNvPr id="19" name="Rectangle 10"/>
            <p:cNvSpPr>
              <a:spLocks/>
            </p:cNvSpPr>
            <p:nvPr/>
          </p:nvSpPr>
          <p:spPr bwMode="auto">
            <a:xfrm>
              <a:off x="-1573360" y="7557740"/>
              <a:ext cx="5791200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4000" i="1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  <a:t>emphasis of the Western tradition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316072" y="4795292"/>
            <a:ext cx="5832648" cy="4536504"/>
            <a:chOff x="-1573360" y="4867300"/>
            <a:chExt cx="5832648" cy="4536504"/>
          </a:xfrm>
          <a:effectLst>
            <a:outerShdw blurRad="190500" dist="190500" dir="2700000" algn="tl" rotWithShape="0">
              <a:srgbClr val="000000">
                <a:alpha val="57000"/>
              </a:srgbClr>
            </a:outerShdw>
          </a:effectLst>
        </p:grpSpPr>
        <p:sp>
          <p:nvSpPr>
            <p:cNvPr id="22" name="Rounded Rectangle 21"/>
            <p:cNvSpPr/>
            <p:nvPr/>
          </p:nvSpPr>
          <p:spPr bwMode="auto">
            <a:xfrm>
              <a:off x="-1537638" y="4867300"/>
              <a:ext cx="5796926" cy="4536504"/>
            </a:xfrm>
            <a:prstGeom prst="roundRect">
              <a:avLst>
                <a:gd name="adj" fmla="val 12667"/>
              </a:avLst>
            </a:prstGeom>
            <a:solidFill>
              <a:srgbClr val="FFB90C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"/>
            <p:cNvSpPr>
              <a:spLocks/>
            </p:cNvSpPr>
            <p:nvPr/>
          </p:nvSpPr>
          <p:spPr bwMode="auto">
            <a:xfrm>
              <a:off x="-1573360" y="5146069"/>
              <a:ext cx="5791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tx1"/>
                  </a:solidFill>
                  <a:latin typeface="Tahoma" charset="0"/>
                  <a:ea typeface="ＭＳ Ｐゴシック" charset="0"/>
                  <a:sym typeface="Gill Sans" charset="0"/>
                </a:rPr>
                <a:t>DEATH</a:t>
              </a:r>
            </a:p>
          </p:txBody>
        </p:sp>
        <p:sp>
          <p:nvSpPr>
            <p:cNvPr id="24" name="Rectangle 8"/>
            <p:cNvSpPr>
              <a:spLocks/>
            </p:cNvSpPr>
            <p:nvPr/>
          </p:nvSpPr>
          <p:spPr bwMode="auto">
            <a:xfrm>
              <a:off x="-1573360" y="6019428"/>
              <a:ext cx="5791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4000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  <a:t>opposite of </a:t>
              </a:r>
              <a:br>
                <a:rPr lang="en-US" sz="4000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</a:br>
              <a:r>
                <a:rPr lang="en-US" sz="4000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  <a:t>LIFE</a:t>
              </a:r>
            </a:p>
          </p:txBody>
        </p:sp>
        <p:sp>
          <p:nvSpPr>
            <p:cNvPr id="25" name="Rectangle 10"/>
            <p:cNvSpPr>
              <a:spLocks/>
            </p:cNvSpPr>
            <p:nvPr/>
          </p:nvSpPr>
          <p:spPr bwMode="auto">
            <a:xfrm>
              <a:off x="-1573360" y="7557740"/>
              <a:ext cx="5791200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4000" i="1" dirty="0">
                  <a:solidFill>
                    <a:schemeClr val="tx1"/>
                  </a:solidFill>
                  <a:latin typeface="Verdana" charset="0"/>
                  <a:ea typeface="ＭＳ Ｐゴシック" charset="0"/>
                  <a:sym typeface="Gill Sans" charset="0"/>
                </a:rPr>
                <a:t>emphasis of the Eastern tradition</a:t>
              </a:r>
            </a:p>
          </p:txBody>
        </p:sp>
      </p:grpSp>
      <p:sp>
        <p:nvSpPr>
          <p:cNvPr id="27661" name="AutoShape 13"/>
          <p:cNvSpPr>
            <a:spLocks/>
          </p:cNvSpPr>
          <p:nvPr/>
        </p:nvSpPr>
        <p:spPr bwMode="auto">
          <a:xfrm>
            <a:off x="7667625" y="9836150"/>
            <a:ext cx="6096000" cy="1574800"/>
          </a:xfrm>
          <a:prstGeom prst="roundRect">
            <a:avLst>
              <a:gd name="adj" fmla="val 12093"/>
            </a:avLst>
          </a:prstGeom>
          <a:noFill/>
          <a:ln w="114300">
            <a:solidFill>
              <a:srgbClr val="FF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/>
          </p:cNvSpPr>
          <p:nvPr/>
        </p:nvSpPr>
        <p:spPr bwMode="auto">
          <a:xfrm>
            <a:off x="7715672" y="503238"/>
            <a:ext cx="568863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7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HEAVEN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7643664" y="11196638"/>
            <a:ext cx="576064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7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HELL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46920" y="5011316"/>
            <a:ext cx="19082120" cy="2736304"/>
          </a:xfrm>
          <a:prstGeom prst="rect">
            <a:avLst/>
          </a:prstGeom>
          <a:gradFill flip="none" rotWithShape="1">
            <a:gsLst>
              <a:gs pos="0">
                <a:srgbClr val="6C747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softEdge rad="635000"/>
          </a:effectLst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13476312" y="5697538"/>
            <a:ext cx="432048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7000" b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Sickness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3323184" y="5799138"/>
            <a:ext cx="4392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7000" b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Sin</a:t>
            </a:r>
          </a:p>
        </p:txBody>
      </p:sp>
      <p:sp>
        <p:nvSpPr>
          <p:cNvPr id="7" name="Up Arrow 6"/>
          <p:cNvSpPr/>
          <p:nvPr/>
        </p:nvSpPr>
        <p:spPr bwMode="auto">
          <a:xfrm>
            <a:off x="8291736" y="1842964"/>
            <a:ext cx="4582223" cy="8640960"/>
          </a:xfrm>
          <a:prstGeom prst="upArrow">
            <a:avLst>
              <a:gd name="adj1" fmla="val 62788"/>
              <a:gd name="adj2" fmla="val 139973"/>
            </a:avLst>
          </a:prstGeom>
          <a:gradFill flip="none" rotWithShape="1">
            <a:gsLst>
              <a:gs pos="0">
                <a:srgbClr val="D74A6C">
                  <a:alpha val="50000"/>
                </a:srgbClr>
              </a:gs>
              <a:gs pos="100000">
                <a:srgbClr val="FFB90C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  <a:effectLst>
            <a:softEdge rad="190500"/>
          </a:effectLst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2638" y="1554163"/>
            <a:ext cx="14474825" cy="3313112"/>
            <a:chOff x="3323184" y="1554932"/>
            <a:chExt cx="14473608" cy="3312368"/>
          </a:xfrm>
          <a:effectLst>
            <a:outerShdw blurRad="190500" dist="190500" dir="2700000" algn="tl" rotWithShape="0">
              <a:srgbClr val="000000">
                <a:alpha val="57000"/>
              </a:srgbClr>
            </a:outerShdw>
          </a:effectLst>
        </p:grpSpPr>
        <p:grpSp>
          <p:nvGrpSpPr>
            <p:cNvPr id="28687" name="Group 10"/>
            <p:cNvGrpSpPr>
              <a:grpSpLocks/>
            </p:cNvGrpSpPr>
            <p:nvPr/>
          </p:nvGrpSpPr>
          <p:grpSpPr bwMode="auto">
            <a:xfrm>
              <a:off x="3323184" y="1554932"/>
              <a:ext cx="4392664" cy="3312368"/>
              <a:chOff x="3305605" y="5947420"/>
              <a:chExt cx="4392664" cy="3312368"/>
            </a:xfrm>
          </p:grpSpPr>
          <p:sp>
            <p:nvSpPr>
              <p:cNvPr id="28691" name="Rounded Rectangle 8"/>
              <p:cNvSpPr>
                <a:spLocks noChangeArrowheads="1"/>
              </p:cNvSpPr>
              <p:nvPr/>
            </p:nvSpPr>
            <p:spPr bwMode="auto">
              <a:xfrm>
                <a:off x="3305605" y="5947420"/>
                <a:ext cx="4374909" cy="3312368"/>
              </a:xfrm>
              <a:prstGeom prst="roundRect">
                <a:avLst>
                  <a:gd name="adj" fmla="val 16667"/>
                </a:avLst>
              </a:prstGeom>
              <a:solidFill>
                <a:srgbClr val="FFB90C"/>
              </a:solidFill>
              <a:ln>
                <a:noFill/>
              </a:ln>
              <a:effectLst>
                <a:outerShdw blurRad="190500" dist="190500" dir="2700000" algn="tl" rotWithShape="0">
                  <a:srgbClr val="000000">
                    <a:alpha val="57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2" name="Rectangle 4"/>
              <p:cNvSpPr>
                <a:spLocks/>
              </p:cNvSpPr>
              <p:nvPr/>
            </p:nvSpPr>
            <p:spPr bwMode="auto">
              <a:xfrm>
                <a:off x="3306151" y="7027540"/>
                <a:ext cx="4392118" cy="107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7000" b="1" dirty="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  <a:sym typeface="Gill Sans" charset="0"/>
                  </a:rPr>
                  <a:t>Good</a:t>
                </a:r>
              </a:p>
            </p:txBody>
          </p:sp>
        </p:grpSp>
        <p:grpSp>
          <p:nvGrpSpPr>
            <p:cNvPr id="28688" name="Group 11"/>
            <p:cNvGrpSpPr>
              <a:grpSpLocks/>
            </p:cNvGrpSpPr>
            <p:nvPr/>
          </p:nvGrpSpPr>
          <p:grpSpPr bwMode="auto">
            <a:xfrm>
              <a:off x="13404004" y="1554932"/>
              <a:ext cx="4392788" cy="3312368"/>
              <a:chOff x="9209961" y="4579268"/>
              <a:chExt cx="4392788" cy="3312368"/>
            </a:xfrm>
          </p:grpSpPr>
          <p:sp>
            <p:nvSpPr>
              <p:cNvPr id="28689" name="Rounded Rectangle 21"/>
              <p:cNvSpPr>
                <a:spLocks noChangeArrowheads="1"/>
              </p:cNvSpPr>
              <p:nvPr/>
            </p:nvSpPr>
            <p:spPr bwMode="auto">
              <a:xfrm>
                <a:off x="9227840" y="4579268"/>
                <a:ext cx="4374909" cy="3312368"/>
              </a:xfrm>
              <a:prstGeom prst="roundRect">
                <a:avLst>
                  <a:gd name="adj" fmla="val 16667"/>
                </a:avLst>
              </a:prstGeom>
              <a:solidFill>
                <a:srgbClr val="FFB90C"/>
              </a:solidFill>
              <a:ln>
                <a:noFill/>
              </a:ln>
              <a:effectLst>
                <a:outerShdw blurRad="190500" dist="190500" dir="2700000" algn="tl" rotWithShape="0">
                  <a:srgbClr val="000000">
                    <a:alpha val="57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0" name="Rectangle 5"/>
              <p:cNvSpPr>
                <a:spLocks/>
              </p:cNvSpPr>
              <p:nvPr/>
            </p:nvSpPr>
            <p:spPr bwMode="auto">
              <a:xfrm>
                <a:off x="9209961" y="5659388"/>
                <a:ext cx="4392119" cy="107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7000" b="1" dirty="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  <a:sym typeface="Gill Sans" charset="0"/>
                  </a:rPr>
                  <a:t>Life</a:t>
                </a:r>
              </a:p>
            </p:txBody>
          </p:sp>
        </p:grp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51176" y="7820025"/>
            <a:ext cx="14546287" cy="3311525"/>
            <a:chOff x="3251152" y="7819628"/>
            <a:chExt cx="14545640" cy="3312368"/>
          </a:xfrm>
        </p:grpSpPr>
        <p:grpSp>
          <p:nvGrpSpPr>
            <p:cNvPr id="30" name="Group 29"/>
            <p:cNvGrpSpPr/>
            <p:nvPr/>
          </p:nvGrpSpPr>
          <p:grpSpPr>
            <a:xfrm>
              <a:off x="3251152" y="7819628"/>
              <a:ext cx="4392292" cy="3312368"/>
              <a:chOff x="3179144" y="5947420"/>
              <a:chExt cx="4392292" cy="3312368"/>
            </a:xfrm>
            <a:solidFill>
              <a:srgbClr val="D74A6C"/>
            </a:solidFill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3179168" y="5947420"/>
                <a:ext cx="4374909" cy="3312368"/>
              </a:xfrm>
              <a:prstGeom prst="roundRect">
                <a:avLst>
                  <a:gd name="adj" fmla="val 16666"/>
                </a:avLst>
              </a:prstGeom>
              <a:grpFill/>
              <a:ln>
                <a:noFill/>
              </a:ln>
              <a:effectLst>
                <a:outerShdw blurRad="190500" dist="190500" dir="2700000" algn="tl" rotWithShape="0">
                  <a:srgbClr val="000000">
                    <a:alpha val="57000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"/>
              <p:cNvSpPr>
                <a:spLocks/>
              </p:cNvSpPr>
              <p:nvPr/>
            </p:nvSpPr>
            <p:spPr bwMode="auto">
              <a:xfrm>
                <a:off x="3179144" y="7027540"/>
                <a:ext cx="4392292" cy="10772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7000" b="1" dirty="0">
                    <a:solidFill>
                      <a:schemeClr val="tx1"/>
                    </a:solidFill>
                    <a:latin typeface="Tahoma" charset="0"/>
                    <a:ea typeface="ＭＳ Ｐゴシック" charset="0"/>
                    <a:sym typeface="Gill Sans" charset="0"/>
                  </a:rPr>
                  <a:t>Evil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3421883" y="7819628"/>
              <a:ext cx="4374909" cy="3312368"/>
              <a:chOff x="3179168" y="5947420"/>
              <a:chExt cx="4374909" cy="3312368"/>
            </a:xfrm>
            <a:solidFill>
              <a:srgbClr val="D74A6C"/>
            </a:solidFill>
          </p:grpSpPr>
          <p:sp>
            <p:nvSpPr>
              <p:cNvPr id="34" name="Rounded Rectangle 33"/>
              <p:cNvSpPr/>
              <p:nvPr/>
            </p:nvSpPr>
            <p:spPr bwMode="auto">
              <a:xfrm>
                <a:off x="3179168" y="5947420"/>
                <a:ext cx="4374909" cy="3312368"/>
              </a:xfrm>
              <a:prstGeom prst="roundRect">
                <a:avLst>
                  <a:gd name="adj" fmla="val 16666"/>
                </a:avLst>
              </a:prstGeom>
              <a:grpFill/>
              <a:ln>
                <a:noFill/>
              </a:ln>
              <a:effectLst>
                <a:outerShdw blurRad="190500" dist="190500" dir="2700000" algn="tl" rotWithShape="0">
                  <a:srgbClr val="000000">
                    <a:alpha val="57000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"/>
              <p:cNvSpPr>
                <a:spLocks/>
              </p:cNvSpPr>
              <p:nvPr/>
            </p:nvSpPr>
            <p:spPr bwMode="auto">
              <a:xfrm>
                <a:off x="3233120" y="7027540"/>
                <a:ext cx="4248283" cy="10772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7000" b="1" dirty="0">
                    <a:solidFill>
                      <a:schemeClr val="tx1"/>
                    </a:solidFill>
                    <a:latin typeface="Tahoma" charset="0"/>
                    <a:ea typeface="ＭＳ Ｐゴシック" charset="0"/>
                    <a:sym typeface="Gill Sans" charset="0"/>
                  </a:rPr>
                  <a:t>Death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utoUpdateAnimBg="0"/>
      <p:bldP spid="28684" grpId="0" autoUpdateAnimBg="0"/>
      <p:bldP spid="28686" grpId="0" autoUpdateAnimBg="0"/>
      <p:bldP spid="286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-914400"/>
            <a:ext cx="20167600" cy="392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/>
                <a:cs typeface="Tahoma"/>
              </a:rPr>
              <a:t>The communal test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67775" y="3211513"/>
            <a:ext cx="7200900" cy="8712200"/>
            <a:chOff x="8867775" y="3211513"/>
            <a:chExt cx="7200900" cy="8712200"/>
          </a:xfrm>
        </p:grpSpPr>
        <p:grpSp>
          <p:nvGrpSpPr>
            <p:cNvPr id="29700" name="Group 7"/>
            <p:cNvGrpSpPr>
              <a:grpSpLocks/>
            </p:cNvGrpSpPr>
            <p:nvPr/>
          </p:nvGrpSpPr>
          <p:grpSpPr bwMode="auto">
            <a:xfrm>
              <a:off x="8867775" y="3211513"/>
              <a:ext cx="7200900" cy="1008062"/>
              <a:chOff x="8435752" y="1770956"/>
              <a:chExt cx="7200800" cy="100811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8435752" y="1770956"/>
                <a:ext cx="7129364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8AB2C9"/>
                  </a:solidFill>
                </a:endParaRPr>
              </a:p>
            </p:txBody>
          </p:sp>
          <p:sp>
            <p:nvSpPr>
              <p:cNvPr id="29722" name="TextBox 6"/>
              <p:cNvSpPr txBox="1">
                <a:spLocks noChangeArrowheads="1"/>
              </p:cNvSpPr>
              <p:nvPr/>
            </p:nvSpPr>
            <p:spPr bwMode="auto">
              <a:xfrm>
                <a:off x="8507760" y="1885936"/>
                <a:ext cx="7128792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power</a:t>
                </a:r>
              </a:p>
            </p:txBody>
          </p:sp>
        </p:grpSp>
        <p:grpSp>
          <p:nvGrpSpPr>
            <p:cNvPr id="29701" name="Group 9"/>
            <p:cNvGrpSpPr>
              <a:grpSpLocks/>
            </p:cNvGrpSpPr>
            <p:nvPr/>
          </p:nvGrpSpPr>
          <p:grpSpPr bwMode="auto">
            <a:xfrm>
              <a:off x="8867775" y="4506913"/>
              <a:ext cx="4608513" cy="1008062"/>
              <a:chOff x="14340408" y="4651276"/>
              <a:chExt cx="4608512" cy="100811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4340408" y="4651276"/>
                <a:ext cx="460851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0" name="TextBox 12"/>
              <p:cNvSpPr txBox="1">
                <a:spLocks noChangeArrowheads="1"/>
              </p:cNvSpPr>
              <p:nvPr/>
            </p:nvSpPr>
            <p:spPr bwMode="auto">
              <a:xfrm>
                <a:off x="14412416" y="47662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pleasure</a:t>
                </a:r>
              </a:p>
            </p:txBody>
          </p:sp>
        </p:grpSp>
        <p:grpSp>
          <p:nvGrpSpPr>
            <p:cNvPr id="29702" name="Group 14"/>
            <p:cNvGrpSpPr>
              <a:grpSpLocks/>
            </p:cNvGrpSpPr>
            <p:nvPr/>
          </p:nvGrpSpPr>
          <p:grpSpPr bwMode="auto">
            <a:xfrm>
              <a:off x="8867775" y="5803900"/>
              <a:ext cx="5688013" cy="1008063"/>
              <a:chOff x="8651776" y="5227340"/>
              <a:chExt cx="5688632" cy="1008112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18" name="TextBox 16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identity</a:t>
                </a:r>
              </a:p>
            </p:txBody>
          </p:sp>
        </p:grpSp>
        <p:grpSp>
          <p:nvGrpSpPr>
            <p:cNvPr id="29703" name="Group 17"/>
            <p:cNvGrpSpPr>
              <a:grpSpLocks/>
            </p:cNvGrpSpPr>
            <p:nvPr/>
          </p:nvGrpSpPr>
          <p:grpSpPr bwMode="auto">
            <a:xfrm>
              <a:off x="8867775" y="7099300"/>
              <a:ext cx="6624638" cy="1008063"/>
              <a:chOff x="8651776" y="5227340"/>
              <a:chExt cx="5688632" cy="1008112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16" name="TextBox 19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sustenance</a:t>
                </a:r>
              </a:p>
            </p:txBody>
          </p:sp>
        </p:grpSp>
        <p:grpSp>
          <p:nvGrpSpPr>
            <p:cNvPr id="29704" name="Group 20"/>
            <p:cNvGrpSpPr>
              <a:grpSpLocks/>
            </p:cNvGrpSpPr>
            <p:nvPr/>
          </p:nvGrpSpPr>
          <p:grpSpPr bwMode="auto">
            <a:xfrm>
              <a:off x="8867775" y="8323263"/>
              <a:ext cx="6337300" cy="1008062"/>
              <a:chOff x="8651776" y="5227340"/>
              <a:chExt cx="5688632" cy="1008112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8651776" y="5227340"/>
                <a:ext cx="5688632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14" name="TextBox 22"/>
              <p:cNvSpPr txBox="1">
                <a:spLocks noChangeArrowheads="1"/>
              </p:cNvSpPr>
              <p:nvPr/>
            </p:nvSpPr>
            <p:spPr bwMode="auto">
              <a:xfrm>
                <a:off x="8723784" y="5371356"/>
                <a:ext cx="4176464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justice</a:t>
                </a:r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867775" y="9620250"/>
              <a:ext cx="3816350" cy="1008063"/>
              <a:chOff x="14700448" y="10483924"/>
              <a:chExt cx="3816425" cy="1008112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4700448" y="10483924"/>
                <a:ext cx="3816425" cy="1008112"/>
              </a:xfrm>
              <a:prstGeom prst="rect">
                <a:avLst/>
              </a:prstGeom>
              <a:solidFill>
                <a:srgbClr val="8AB2C9"/>
              </a:solidFill>
              <a:ln>
                <a:noFill/>
              </a:ln>
              <a:effectLst>
                <a:outerShdw blurRad="107950" dist="190500" dir="2700000" algn="tl" rotWithShape="0">
                  <a:schemeClr val="tx1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12" name="TextBox 25"/>
              <p:cNvSpPr txBox="1">
                <a:spLocks noChangeArrowheads="1"/>
              </p:cNvSpPr>
              <p:nvPr/>
            </p:nvSpPr>
            <p:spPr bwMode="auto">
              <a:xfrm>
                <a:off x="14700448" y="10627940"/>
                <a:ext cx="324035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renewal</a:t>
                </a:r>
              </a:p>
            </p:txBody>
          </p:sp>
        </p:grpSp>
        <p:grpSp>
          <p:nvGrpSpPr>
            <p:cNvPr id="29706" name="Group 13"/>
            <p:cNvGrpSpPr>
              <a:grpSpLocks/>
            </p:cNvGrpSpPr>
            <p:nvPr/>
          </p:nvGrpSpPr>
          <p:grpSpPr bwMode="auto">
            <a:xfrm>
              <a:off x="8867775" y="10915650"/>
              <a:ext cx="5040313" cy="1008063"/>
              <a:chOff x="8867800" y="10915972"/>
              <a:chExt cx="5040560" cy="1008112"/>
            </a:xfrm>
          </p:grpSpPr>
          <p:grpSp>
            <p:nvGrpSpPr>
              <p:cNvPr id="29707" name="Group 27"/>
              <p:cNvGrpSpPr>
                <a:grpSpLocks/>
              </p:cNvGrpSpPr>
              <p:nvPr/>
            </p:nvGrpSpPr>
            <p:grpSpPr bwMode="auto">
              <a:xfrm>
                <a:off x="8867800" y="10915972"/>
                <a:ext cx="5040560" cy="1008112"/>
                <a:chOff x="14700448" y="10483924"/>
                <a:chExt cx="3816425" cy="1008112"/>
              </a:xfrm>
            </p:grpSpPr>
            <p:sp>
              <p:nvSpPr>
                <p:cNvPr id="29709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4700448" y="10627940"/>
                  <a:ext cx="3240359" cy="677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1pPr>
                  <a:lvl2pPr marL="742950" indent="-28575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2pPr>
                  <a:lvl3pPr marL="11430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3pPr>
                  <a:lvl4pPr marL="16002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4pPr>
                  <a:lvl5pPr marL="2057400" indent="-228600" eaLnBrk="0" hangingPunct="0"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800">
                      <a:solidFill>
                        <a:srgbClr val="414141"/>
                      </a:solidFill>
                      <a:latin typeface="Gill Sans Light" charset="0"/>
                      <a:ea typeface="ヒラギノ角ゴ ProN W3" charset="0"/>
                      <a:cs typeface="ヒラギノ角ゴ ProN W3" charset="0"/>
                      <a:sym typeface="Gill Sans Light" charset="0"/>
                    </a:defRPr>
                  </a:lvl9pPr>
                </a:lstStyle>
                <a:p>
                  <a:pPr algn="l" eaLnBrk="1" hangingPunct="1"/>
                  <a:r>
                    <a:rPr lang="en-US" sz="3800">
                      <a:solidFill>
                        <a:schemeClr val="bg1"/>
                      </a:solidFill>
                      <a:latin typeface="Trebuchet MS" charset="0"/>
                      <a:cs typeface="Trebuchet MS" charset="0"/>
                    </a:rPr>
                    <a:t>intimacy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14700448" y="10483924"/>
                  <a:ext cx="3816425" cy="1008112"/>
                </a:xfrm>
                <a:prstGeom prst="rect">
                  <a:avLst/>
                </a:prstGeom>
                <a:solidFill>
                  <a:srgbClr val="8AB2C9"/>
                </a:solidFill>
                <a:ln>
                  <a:noFill/>
                </a:ln>
                <a:effectLst>
                  <a:outerShdw blurRad="107950" dist="190500" dir="2700000" algn="tl" rotWithShape="0">
                    <a:schemeClr val="tx1"/>
                  </a:outerShd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9708" name="TextBox 30"/>
              <p:cNvSpPr txBox="1">
                <a:spLocks noChangeArrowheads="1"/>
              </p:cNvSpPr>
              <p:nvPr/>
            </p:nvSpPr>
            <p:spPr bwMode="auto">
              <a:xfrm>
                <a:off x="8939808" y="11059988"/>
                <a:ext cx="324035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1pPr>
                <a:lvl2pPr marL="742950" indent="-28575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2pPr>
                <a:lvl3pPr marL="11430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3pPr>
                <a:lvl4pPr marL="16002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4pPr>
                <a:lvl5pPr marL="2057400" indent="-228600" eaLnBrk="0" hangingPunct="0"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414141"/>
                    </a:solidFill>
                    <a:latin typeface="Gill Sans Light" charset="0"/>
                    <a:ea typeface="ヒラギノ角ゴ ProN W3" charset="0"/>
                    <a:cs typeface="ヒラギノ角ゴ ProN W3" charset="0"/>
                    <a:sym typeface="Gill Sans Light" charset="0"/>
                  </a:defRPr>
                </a:lvl9pPr>
              </a:lstStyle>
              <a:p>
                <a:pPr algn="l" eaLnBrk="1" hangingPunct="1"/>
                <a:r>
                  <a:rPr lang="en-US" sz="3800">
                    <a:solidFill>
                      <a:schemeClr val="bg1"/>
                    </a:solidFill>
                    <a:latin typeface="Trebuchet MS" charset="0"/>
                    <a:cs typeface="Trebuchet MS" charset="0"/>
                  </a:rPr>
                  <a:t>intimacy</a:t>
                </a:r>
              </a:p>
            </p:txBody>
          </p:sp>
        </p:grpSp>
      </p:grp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4619625" y="3268663"/>
            <a:ext cx="3816350" cy="88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 </a:t>
            </a:r>
            <a:r>
              <a:rPr lang="en-US" sz="2100" b="1">
                <a:latin typeface="Tahoma" charset="0"/>
                <a:cs typeface="Tahoma" charset="0"/>
              </a:rPr>
              <a:t>Pride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Empowering leadership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Gluttony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Effective structures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Envy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Gift-based ministry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Greed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Need-oriented evangelism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Anger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Loving relationships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Sloth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Passionate spirituality</a:t>
            </a:r>
          </a:p>
          <a:p>
            <a:pPr algn="r" eaLnBrk="1" hangingPunct="1"/>
            <a:endParaRPr lang="en-US" sz="2100" b="1">
              <a:latin typeface="Tahoma" charset="0"/>
              <a:cs typeface="Tahoma" charset="0"/>
            </a:endParaRP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Vulnerability:</a:t>
            </a:r>
            <a:r>
              <a:rPr lang="en-US" sz="2100" b="1">
                <a:latin typeface="Tahoma" charset="0"/>
                <a:cs typeface="Tahoma" charset="0"/>
              </a:rPr>
              <a:t> Lust</a:t>
            </a:r>
          </a:p>
          <a:p>
            <a:pPr algn="r" eaLnBrk="1" hangingPunct="1"/>
            <a:r>
              <a:rPr lang="en-US" sz="2100">
                <a:latin typeface="Tahoma" charset="0"/>
                <a:cs typeface="Tahoma" charset="0"/>
              </a:rPr>
              <a:t>Energy for:</a:t>
            </a:r>
          </a:p>
          <a:p>
            <a:pPr algn="r" eaLnBrk="1" hangingPunct="1"/>
            <a:r>
              <a:rPr lang="en-US" sz="2100" b="1">
                <a:latin typeface="Tahoma" charset="0"/>
                <a:cs typeface="Tahoma" charset="0"/>
              </a:rPr>
              <a:t>Inspiring worship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754902"/>
              </p:ext>
            </p:extLst>
          </p:nvPr>
        </p:nvGraphicFramePr>
        <p:xfrm>
          <a:off x="4970635" y="1118914"/>
          <a:ext cx="11530013" cy="1152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Chart" r:id="rId3" imgW="16203175" imgH="16191752" progId="MSGraph.Chart.8">
                  <p:embed/>
                </p:oleObj>
              </mc:Choice>
              <mc:Fallback>
                <p:oleObj name="Chart" r:id="rId3" imgW="16203175" imgH="16191752" progId="MSGraph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635" y="1118914"/>
                        <a:ext cx="11530013" cy="1152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/>
          </p:cNvGraphicFramePr>
          <p:nvPr/>
        </p:nvGraphicFramePr>
        <p:xfrm>
          <a:off x="1409700" y="252413"/>
          <a:ext cx="4789488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2" name="Chart" r:id="rId3" imgW="6730159" imgH="6631913" progId="MSGraph.Chart.8">
                  <p:embed/>
                </p:oleObj>
              </mc:Choice>
              <mc:Fallback>
                <p:oleObj name="Chart" r:id="rId3" imgW="6730159" imgH="6631913" progId="MSGraph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2413"/>
                        <a:ext cx="4789488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7969250" y="252413"/>
          <a:ext cx="4729163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3" name="Chart" r:id="rId5" imgW="6644593" imgH="6649277" progId="MSGraph.Chart.8">
                  <p:embed/>
                </p:oleObj>
              </mc:Choice>
              <mc:Fallback>
                <p:oleObj name="Chart" r:id="rId5" imgW="6644593" imgH="6649277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252413"/>
                        <a:ext cx="4729163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/>
          </p:cNvGraphicFramePr>
          <p:nvPr/>
        </p:nvGraphicFramePr>
        <p:xfrm>
          <a:off x="14417675" y="252413"/>
          <a:ext cx="474027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4" name="Chart" r:id="rId7" imgW="6661967" imgH="6581191" progId="MSGraph.Chart.8">
                  <p:embed/>
                </p:oleObj>
              </mc:Choice>
              <mc:Fallback>
                <p:oleObj name="Chart" r:id="rId7" imgW="6661967" imgH="6581191" progId="MSGraph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7675" y="252413"/>
                        <a:ext cx="4740275" cy="468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/>
          </p:cNvGraphicFramePr>
          <p:nvPr/>
        </p:nvGraphicFramePr>
        <p:xfrm>
          <a:off x="1485900" y="6078538"/>
          <a:ext cx="4610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" name="Chart" r:id="rId9" imgW="6477465" imgH="6796759" progId="MSGraph.Chart.8">
                  <p:embed/>
                </p:oleObj>
              </mc:Choice>
              <mc:Fallback>
                <p:oleObj name="Chart" r:id="rId9" imgW="6477465" imgH="6796759" progId="MSGraph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6078538"/>
                        <a:ext cx="4610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/>
          </p:cNvGraphicFramePr>
          <p:nvPr/>
        </p:nvGraphicFramePr>
        <p:xfrm>
          <a:off x="8005763" y="6297613"/>
          <a:ext cx="4624387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" name="Chart" r:id="rId11" imgW="6497004" imgH="6742857" progId="MSGraph.Chart.8">
                  <p:embed/>
                </p:oleObj>
              </mc:Choice>
              <mc:Fallback>
                <p:oleObj name="Chart" r:id="rId11" imgW="6497004" imgH="6742857" progId="MSGraph.Char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763" y="6297613"/>
                        <a:ext cx="4624387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/>
          </p:cNvGraphicFramePr>
          <p:nvPr/>
        </p:nvGraphicFramePr>
        <p:xfrm>
          <a:off x="14670088" y="6078538"/>
          <a:ext cx="4614862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7" name="Chart" r:id="rId13" imgW="6482030" imgH="6796759" progId="MSGraph.Chart.8">
                  <p:embed/>
                </p:oleObj>
              </mc:Choice>
              <mc:Fallback>
                <p:oleObj name="Chart" r:id="rId13" imgW="6482030" imgH="6796759" progId="MSGraph.Char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0088" y="6078538"/>
                        <a:ext cx="4614862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7"/>
          <p:cNvSpPr>
            <a:spLocks/>
          </p:cNvSpPr>
          <p:nvPr/>
        </p:nvSpPr>
        <p:spPr bwMode="auto">
          <a:xfrm>
            <a:off x="1662113" y="49530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Strong 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head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 energies</a:t>
            </a:r>
            <a:endParaRPr lang="en-US" sz="3000" b="1">
              <a:solidFill>
                <a:srgbClr val="002939"/>
              </a:solidFill>
              <a:latin typeface="Tahoma" charset="0"/>
              <a:cs typeface="Tahoma" charset="0"/>
              <a:sym typeface="Gill Sans" charset="0"/>
            </a:endParaRP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8012113" y="49530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Strong 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hands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 energies</a:t>
            </a:r>
            <a:endParaRPr lang="en-US" sz="3000" b="1">
              <a:solidFill>
                <a:srgbClr val="002939"/>
              </a:solidFill>
              <a:latin typeface="Tahoma" charset="0"/>
              <a:cs typeface="Tahoma" charset="0"/>
              <a:sym typeface="Gill Sans" charset="0"/>
            </a:endParaRPr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14616113" y="49530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Strong 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heart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 energies</a:t>
            </a:r>
            <a:endParaRPr lang="en-US" sz="3000" b="1">
              <a:solidFill>
                <a:srgbClr val="002939"/>
              </a:solidFill>
              <a:latin typeface="Tahoma" charset="0"/>
              <a:cs typeface="Tahoma" charset="0"/>
              <a:sym typeface="Gill Sans" charset="0"/>
            </a:endParaRP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1458913" y="111252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Strong 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head-hands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 energies</a:t>
            </a:r>
            <a:endParaRPr lang="en-US" sz="3000" b="1">
              <a:solidFill>
                <a:srgbClr val="002939"/>
              </a:solidFill>
              <a:latin typeface="Tahoma" charset="0"/>
              <a:cs typeface="Tahoma" charset="0"/>
              <a:sym typeface="Gill Sans" charset="0"/>
            </a:endParaRPr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8012113" y="111252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Strong 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head-heart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 energies</a:t>
            </a:r>
            <a:endParaRPr lang="en-US" sz="3000" b="1">
              <a:solidFill>
                <a:srgbClr val="002939"/>
              </a:solidFill>
              <a:latin typeface="Tahoma" charset="0"/>
              <a:cs typeface="Tahoma" charset="0"/>
              <a:sym typeface="Gill Sans" charset="0"/>
            </a:endParaRPr>
          </a:p>
        </p:txBody>
      </p:sp>
      <p:sp>
        <p:nvSpPr>
          <p:cNvPr id="31756" name="Rectangle 12"/>
          <p:cNvSpPr>
            <a:spLocks/>
          </p:cNvSpPr>
          <p:nvPr/>
        </p:nvSpPr>
        <p:spPr bwMode="auto">
          <a:xfrm>
            <a:off x="14616113" y="111252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Strong 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“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heart-hands</a:t>
            </a:r>
            <a:r>
              <a:rPr lang="ja-JP" altLang="en-US" sz="30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Gill Sans" charset="0"/>
              </a:rPr>
              <a:t>”</a:t>
            </a:r>
            <a:r>
              <a:rPr lang="en-US" altLang="ja-JP" sz="3000" b="1">
                <a:solidFill>
                  <a:srgbClr val="002939"/>
                </a:solidFill>
                <a:latin typeface="Tahoma" charset="0"/>
                <a:cs typeface="Tahoma" charset="0"/>
                <a:sym typeface="Gill Sans" charset="0"/>
              </a:rPr>
              <a:t> energies</a:t>
            </a:r>
            <a:endParaRPr lang="en-US" sz="3000" b="1">
              <a:solidFill>
                <a:srgbClr val="002939"/>
              </a:solidFill>
              <a:latin typeface="Tahoma" charset="0"/>
              <a:cs typeface="Tahoma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745" grpId="0"/>
      <p:bldOleChart spid="31746" grpId="0"/>
      <p:bldOleChart spid="31747" grpId="0"/>
      <p:bldOleChart spid="31748" grpId="0"/>
      <p:bldOleChart spid="31749" grpId="0"/>
      <p:bldOleChart spid="31750" grpId="0"/>
      <p:bldP spid="31751" grpId="0" autoUpdateAnimBg="0"/>
      <p:bldP spid="31752" grpId="0" autoUpdateAnimBg="0"/>
      <p:bldP spid="31753" grpId="0" autoUpdateAnimBg="0"/>
      <p:bldP spid="31754" grpId="0" autoUpdateAnimBg="0"/>
      <p:bldP spid="31755" grpId="0" autoUpdateAnimBg="0"/>
      <p:bldP spid="3175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129934"/>
              </p:ext>
            </p:extLst>
          </p:nvPr>
        </p:nvGraphicFramePr>
        <p:xfrm>
          <a:off x="5294932" y="912167"/>
          <a:ext cx="11061700" cy="110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Chart" r:id="rId3" imgW="15542857" imgH="15569968" progId="MSGraph.Chart.8">
                  <p:embed/>
                </p:oleObj>
              </mc:Choice>
              <mc:Fallback>
                <p:oleObj name="Chart" r:id="rId3" imgW="15542857" imgH="15569968" progId="MSGraph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932" y="912167"/>
                        <a:ext cx="11061700" cy="1108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7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38563" y="-25400"/>
            <a:ext cx="13960475" cy="13723938"/>
            <a:chOff x="3739193" y="-25400"/>
            <a:chExt cx="13960191" cy="13724284"/>
          </a:xfrm>
        </p:grpSpPr>
        <p:pic>
          <p:nvPicPr>
            <p:cNvPr id="33803" name="Picture 1" descr="Messages Image(257095517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193" y="-25400"/>
              <a:ext cx="13960191" cy="1372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>
              <a:spLocks noChangeAspect="1"/>
            </p:cNvSpPr>
            <p:nvPr/>
          </p:nvSpPr>
          <p:spPr bwMode="auto">
            <a:xfrm rot="14294894">
              <a:off x="5357123" y="1417002"/>
              <a:ext cx="10416923" cy="10418213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VITA CONTEMPLATIVA</a:t>
              </a:r>
            </a:p>
          </p:txBody>
        </p:sp>
        <p:sp>
          <p:nvSpPr>
            <p:cNvPr id="3" name="TextBox 2"/>
            <p:cNvSpPr txBox="1">
              <a:spLocks noChangeAspect="1"/>
            </p:cNvSpPr>
            <p:nvPr/>
          </p:nvSpPr>
          <p:spPr bwMode="auto">
            <a:xfrm rot="3606035">
              <a:off x="5230891" y="1445531"/>
              <a:ext cx="10439229" cy="1044052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VITA ACTIVA</a:t>
              </a:r>
            </a:p>
          </p:txBody>
        </p:sp>
      </p:grpSp>
      <p:pic>
        <p:nvPicPr>
          <p:cNvPr id="33794" name="Picture 12" descr="Messages Image(1830635667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2552700"/>
            <a:ext cx="7934325" cy="85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/>
          </p:cNvSpPr>
          <p:nvPr/>
        </p:nvSpPr>
        <p:spPr bwMode="auto">
          <a:xfrm rot="-1809801">
            <a:off x="11823700" y="4573588"/>
            <a:ext cx="327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Gift-based</a:t>
            </a:r>
            <a:b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ministry</a:t>
            </a:r>
          </a:p>
        </p:txBody>
      </p:sp>
      <p:sp>
        <p:nvSpPr>
          <p:cNvPr id="33796" name="Rectangle 6"/>
          <p:cNvSpPr>
            <a:spLocks/>
          </p:cNvSpPr>
          <p:nvPr/>
        </p:nvSpPr>
        <p:spPr bwMode="auto">
          <a:xfrm rot="1795172">
            <a:off x="11653838" y="7912100"/>
            <a:ext cx="3768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Need-oriented evangelism</a:t>
            </a:r>
          </a:p>
        </p:txBody>
      </p:sp>
      <p:sp>
        <p:nvSpPr>
          <p:cNvPr id="33797" name="Rectangle 7"/>
          <p:cNvSpPr>
            <a:spLocks/>
          </p:cNvSpPr>
          <p:nvPr/>
        </p:nvSpPr>
        <p:spPr bwMode="auto">
          <a:xfrm rot="5400000">
            <a:off x="8805863" y="95392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Loving relationships</a:t>
            </a:r>
          </a:p>
        </p:txBody>
      </p:sp>
      <p:sp>
        <p:nvSpPr>
          <p:cNvPr id="33798" name="Rectangle 8"/>
          <p:cNvSpPr>
            <a:spLocks/>
          </p:cNvSpPr>
          <p:nvPr/>
        </p:nvSpPr>
        <p:spPr bwMode="auto">
          <a:xfrm rot="8990026">
            <a:off x="5770563" y="77231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Passionate</a:t>
            </a:r>
          </a:p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spirituality</a:t>
            </a:r>
          </a:p>
        </p:txBody>
      </p:sp>
      <p:sp>
        <p:nvSpPr>
          <p:cNvPr id="33799" name="Rectangle 9"/>
          <p:cNvSpPr>
            <a:spLocks/>
          </p:cNvSpPr>
          <p:nvPr/>
        </p:nvSpPr>
        <p:spPr bwMode="auto">
          <a:xfrm rot="-9013594">
            <a:off x="5859463" y="4344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Inspiring</a:t>
            </a:r>
            <a:b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worship</a:t>
            </a:r>
          </a:p>
        </p:txBody>
      </p:sp>
      <p:sp>
        <p:nvSpPr>
          <p:cNvPr id="33800" name="Rectangle 10"/>
          <p:cNvSpPr>
            <a:spLocks/>
          </p:cNvSpPr>
          <p:nvPr/>
        </p:nvSpPr>
        <p:spPr bwMode="auto">
          <a:xfrm rot="-5424495">
            <a:off x="8831263" y="2693988"/>
            <a:ext cx="358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Effective</a:t>
            </a:r>
            <a:b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</a:br>
            <a:r>
              <a:rPr lang="en-US" sz="3800" b="1">
                <a:solidFill>
                  <a:srgbClr val="002939"/>
                </a:solidFill>
                <a:latin typeface="Tahoma" charset="0"/>
                <a:ea typeface="ＭＳ Ｐゴシック" charset="0"/>
                <a:cs typeface="ＭＳ Ｐゴシック" charset="0"/>
                <a:sym typeface="Sb 2Stone Sans Semibold" charset="0"/>
              </a:rPr>
              <a:t>structures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 rot="21354997">
            <a:off x="9585099" y="5695709"/>
            <a:ext cx="2016248" cy="2016207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chemeClr val="tx2"/>
                </a:solidFill>
                <a:latin typeface="Tahoma"/>
                <a:cs typeface="Tahoma"/>
              </a:rPr>
              <a:t>Empowering   leadership </a:t>
            </a:r>
            <a:endParaRPr lang="en-US" sz="3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 movi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movi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ogo mov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to - Horizontal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Horizontal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&amp; Untertitel - Foto Kopi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 Kopi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&amp; Untertitel -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 &amp; Untertitel - Foto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&amp; Aufzählung - Rech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el &amp; Aufzählung - 2 Spalte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el &amp; Untertit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el &amp; Aufzählung - Link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el, Aufzählung &amp;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Aufzählu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Aufzählung - 2 Spalten Kopie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 Kopi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2 Spalten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Logo moving plus video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moving plus video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ogo moving plus vide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el &amp; Aufzählu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el - Obe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el - Oben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Oben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el &amp; Untertitel Kopi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Kopie">
      <a:majorFont>
        <a:latin typeface="Gill Sans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er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eer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CD background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NCD background">
      <a:majorFont>
        <a:latin typeface="Trajan Pro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NCD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Mitt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31537</TotalTime>
  <Pages>0</Pages>
  <Words>419</Words>
  <Characters>0</Characters>
  <Application>Microsoft Macintosh PowerPoint</Application>
  <PresentationFormat>Custom</PresentationFormat>
  <Lines>0</Lines>
  <Paragraphs>129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Logo moving</vt:lpstr>
      <vt:lpstr>Titel &amp; Aufzählung - 2 Spalten Kopie</vt:lpstr>
      <vt:lpstr>Leer - Dunkel</vt:lpstr>
      <vt:lpstr>Leer</vt:lpstr>
      <vt:lpstr>NCD background</vt:lpstr>
      <vt:lpstr>Foto - Vertikal</vt:lpstr>
      <vt:lpstr>Foto - Vertikal - Dunkel</vt:lpstr>
      <vt:lpstr>Titel - Mitte</vt:lpstr>
      <vt:lpstr>Foto - Horizontal</vt:lpstr>
      <vt:lpstr>Foto - Horizontal - Dunkel</vt:lpstr>
      <vt:lpstr>Titel &amp; Untertitel - Foto Kopie</vt:lpstr>
      <vt:lpstr>Titel &amp; Untertitel - Foto</vt:lpstr>
      <vt:lpstr>Titel &amp; Untertitel - Foto - Dunkel</vt:lpstr>
      <vt:lpstr>Titel &amp; Aufzählung - Rechts</vt:lpstr>
      <vt:lpstr>Titel &amp; Aufzählung - 2 Spalten</vt:lpstr>
      <vt:lpstr>Titel &amp; Untertitel</vt:lpstr>
      <vt:lpstr>Titel &amp; Aufzählung - Links</vt:lpstr>
      <vt:lpstr>Titel, Aufzählung &amp; Foto</vt:lpstr>
      <vt:lpstr>Aufzählung</vt:lpstr>
      <vt:lpstr>Logo moving plus videos</vt:lpstr>
      <vt:lpstr>Titel &amp; Aufzählung</vt:lpstr>
      <vt:lpstr>Titel - Oben</vt:lpstr>
      <vt:lpstr>Titel - Oben - Dunkel</vt:lpstr>
      <vt:lpstr>Titel &amp; Untertitel Kopie</vt:lpstr>
      <vt:lpstr>Chart</vt:lpstr>
      <vt:lpstr>The Fruit of Empowerment —what we can expect within one year</vt:lpstr>
      <vt:lpstr>The promise of  Matthew 18:20</vt:lpstr>
      <vt:lpstr>Eastern and Western Paradigms</vt:lpstr>
      <vt:lpstr>PowerPoint Presentation</vt:lpstr>
      <vt:lpstr>The communal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NCD health and financial giving</vt:lpstr>
      <vt:lpstr>The people God uses</vt:lpstr>
      <vt:lpstr>PowerPoint Presentation</vt:lpstr>
      <vt:lpstr>The Leading and the Empowering wing</vt:lpstr>
      <vt:lpstr>Focus your energies</vt:lpstr>
      <vt:lpstr>Within one year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fruit of empowerment—what we can expect within one year</dc:title>
  <dc:subject/>
  <dc:creator/>
  <cp:keywords/>
  <dc:description/>
  <cp:lastModifiedBy>Adam Johnstone</cp:lastModifiedBy>
  <cp:revision>77</cp:revision>
  <dcterms:modified xsi:type="dcterms:W3CDTF">2012-08-17T01:52:34Z</dcterms:modified>
</cp:coreProperties>
</file>