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4"/>
  </p:notesMasterIdLst>
  <p:handoutMasterIdLst>
    <p:handoutMasterId r:id="rId55"/>
  </p:handoutMasterIdLst>
  <p:sldIdLst>
    <p:sldId id="323" r:id="rId2"/>
    <p:sldId id="398" r:id="rId3"/>
    <p:sldId id="399" r:id="rId4"/>
    <p:sldId id="410" r:id="rId5"/>
    <p:sldId id="407" r:id="rId6"/>
    <p:sldId id="348" r:id="rId7"/>
    <p:sldId id="415" r:id="rId8"/>
    <p:sldId id="408" r:id="rId9"/>
    <p:sldId id="402" r:id="rId10"/>
    <p:sldId id="403" r:id="rId11"/>
    <p:sldId id="404" r:id="rId12"/>
    <p:sldId id="401" r:id="rId13"/>
    <p:sldId id="405" r:id="rId14"/>
    <p:sldId id="406" r:id="rId15"/>
    <p:sldId id="411" r:id="rId16"/>
    <p:sldId id="412" r:id="rId17"/>
    <p:sldId id="409" r:id="rId18"/>
    <p:sldId id="416" r:id="rId19"/>
    <p:sldId id="417" r:id="rId20"/>
    <p:sldId id="418" r:id="rId21"/>
    <p:sldId id="450" r:id="rId22"/>
    <p:sldId id="414" r:id="rId23"/>
    <p:sldId id="449" r:id="rId24"/>
    <p:sldId id="421" r:id="rId25"/>
    <p:sldId id="422" r:id="rId26"/>
    <p:sldId id="423" r:id="rId27"/>
    <p:sldId id="424" r:id="rId28"/>
    <p:sldId id="425" r:id="rId29"/>
    <p:sldId id="426" r:id="rId30"/>
    <p:sldId id="427" r:id="rId31"/>
    <p:sldId id="428" r:id="rId32"/>
    <p:sldId id="429" r:id="rId33"/>
    <p:sldId id="430" r:id="rId34"/>
    <p:sldId id="420" r:id="rId35"/>
    <p:sldId id="431" r:id="rId36"/>
    <p:sldId id="432" r:id="rId37"/>
    <p:sldId id="433" r:id="rId38"/>
    <p:sldId id="434" r:id="rId39"/>
    <p:sldId id="435" r:id="rId40"/>
    <p:sldId id="436" r:id="rId41"/>
    <p:sldId id="437" r:id="rId42"/>
    <p:sldId id="438" r:id="rId43"/>
    <p:sldId id="439" r:id="rId44"/>
    <p:sldId id="440" r:id="rId45"/>
    <p:sldId id="441" r:id="rId46"/>
    <p:sldId id="442" r:id="rId47"/>
    <p:sldId id="443" r:id="rId48"/>
    <p:sldId id="444" r:id="rId49"/>
    <p:sldId id="445" r:id="rId50"/>
    <p:sldId id="446" r:id="rId51"/>
    <p:sldId id="447" r:id="rId52"/>
    <p:sldId id="448" r:id="rId5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73A2"/>
    <a:srgbClr val="7F92C4"/>
    <a:srgbClr val="F48962"/>
    <a:srgbClr val="85C48B"/>
    <a:srgbClr val="FFDB80"/>
    <a:srgbClr val="D4836B"/>
    <a:srgbClr val="7EBF85"/>
    <a:srgbClr val="DDDA2D"/>
    <a:srgbClr val="4E77BE"/>
    <a:srgbClr val="D3836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1" autoAdjust="0"/>
    <p:restoredTop sz="94572" autoAdjust="0"/>
  </p:normalViewPr>
  <p:slideViewPr>
    <p:cSldViewPr>
      <p:cViewPr varScale="1">
        <p:scale>
          <a:sx n="115" d="100"/>
          <a:sy n="115" d="100"/>
        </p:scale>
        <p:origin x="-176" y="-112"/>
      </p:cViewPr>
      <p:guideLst>
        <p:guide orient="horz" pos="2157"/>
        <p:guide orient="horz" pos="687"/>
        <p:guide pos="2880"/>
      </p:guideLst>
    </p:cSldViewPr>
  </p:slideViewPr>
  <p:outlineViewPr>
    <p:cViewPr>
      <p:scale>
        <a:sx n="33" d="100"/>
        <a:sy n="33" d="100"/>
      </p:scale>
      <p:origin x="0" y="40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CD4F8B-7CAF-D945-9053-AD685B16108F}" type="datetimeFigureOut">
              <a:rPr lang="en-US" smtClean="0"/>
              <a:t>17/12/15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5632D11-F254-A844-A4A6-CD2BC5CA43AC}" type="slidenum">
              <a:rPr lang="en-US" smtClean="0"/>
              <a:t>‹#›</a:t>
            </a:fld>
            <a:endParaRPr lang="en-US"/>
          </a:p>
        </p:txBody>
      </p:sp>
    </p:spTree>
    <p:extLst>
      <p:ext uri="{BB962C8B-B14F-4D97-AF65-F5344CB8AC3E}">
        <p14:creationId xmlns:p14="http://schemas.microsoft.com/office/powerpoint/2010/main" val="20135768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A62C2240-9684-5440-915F-929AD831DE95}" type="slidenum">
              <a:rPr lang="en-US"/>
              <a:pPr/>
              <a:t>‹#›</a:t>
            </a:fld>
            <a:endParaRPr lang="en-US"/>
          </a:p>
        </p:txBody>
      </p:sp>
    </p:spTree>
    <p:extLst>
      <p:ext uri="{BB962C8B-B14F-4D97-AF65-F5344CB8AC3E}">
        <p14:creationId xmlns:p14="http://schemas.microsoft.com/office/powerpoint/2010/main" val="47668659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BB9456F-2C96-2C44-B3FE-EA1E09123513}" type="slidenum">
              <a:rPr lang="en-US" sz="1200"/>
              <a:pPr/>
              <a:t>1</a:t>
            </a:fld>
            <a:endParaRPr lang="en-US" sz="1200"/>
          </a:p>
        </p:txBody>
      </p:sp>
      <p:sp>
        <p:nvSpPr>
          <p:cNvPr id="15363" name="Rectangle 2"/>
          <p:cNvSpPr>
            <a:spLocks noGrp="1" noRot="1" noChangeAspect="1" noChangeArrowheads="1" noTextEdit="1"/>
          </p:cNvSpPr>
          <p:nvPr>
            <p:ph type="sldImg"/>
          </p:nvPr>
        </p:nvSpPr>
        <p:spPr>
          <a:xfrm>
            <a:off x="1143000" y="685800"/>
            <a:ext cx="4572000" cy="3429000"/>
          </a:xfrm>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10</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Pages 24-25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 the teaching associated with this slide.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11</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Pages 26-27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 the teaching associated with this slide.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12</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Pages 28-29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 the teaching associated with this slide.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13</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Pages 30-31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 the teaching associated with this slide.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14</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Pages 32-33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 the teaching associated with this slide.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15</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Pages 34-37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 the teaching associated with this slide.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16</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Pages 34-37 of </a:t>
            </a:r>
            <a:r>
              <a:rPr lang="en-US" i="1" dirty="0" smtClean="0">
                <a:latin typeface="Helvetica" charset="0"/>
                <a:ea typeface="ＭＳ Ｐゴシック" charset="0"/>
                <a:cs typeface="ＭＳ Ｐゴシック" charset="0"/>
              </a:rPr>
              <a:t>The 3 Colors of Ministry</a:t>
            </a:r>
            <a:r>
              <a:rPr lang="en-US" i="1" baseline="0" dirty="0" smtClean="0">
                <a:latin typeface="Helvetica" charset="0"/>
                <a:ea typeface="ＭＳ Ｐゴシック" charset="0"/>
                <a:cs typeface="ＭＳ Ｐゴシック" charset="0"/>
              </a:rPr>
              <a:t> </a:t>
            </a:r>
            <a:r>
              <a:rPr lang="en-US" dirty="0" smtClean="0">
                <a:latin typeface="Helvetica" charset="0"/>
                <a:ea typeface="ＭＳ Ｐゴシック" charset="0"/>
                <a:cs typeface="ＭＳ Ｐゴシック" charset="0"/>
              </a:rPr>
              <a:t>contain the teaching associated with this slide.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17</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Pages 52-53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 the teaching associated with this slide.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18</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102 of </a:t>
            </a:r>
            <a:r>
              <a:rPr lang="en-US" i="1" dirty="0" smtClean="0">
                <a:latin typeface="Helvetica" charset="0"/>
                <a:ea typeface="ＭＳ Ｐゴシック" charset="0"/>
                <a:cs typeface="ＭＳ Ｐゴシック" charset="0"/>
              </a:rPr>
              <a:t>The 3 Colors of Ministry</a:t>
            </a:r>
            <a:r>
              <a:rPr lang="en-US" dirty="0" smtClean="0">
                <a:latin typeface="Helvetica" charset="0"/>
                <a:ea typeface="ＭＳ Ｐゴシック" charset="0"/>
                <a:cs typeface="ＭＳ Ｐゴシック" charset="0"/>
              </a:rPr>
              <a:t> contains the teaching associated with this slide.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19</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113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contains the teaching associated with this slide.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Pages 10-11 of </a:t>
            </a:r>
            <a:r>
              <a:rPr lang="en-US" i="1" dirty="0" smtClean="0">
                <a:latin typeface="Helvetica" charset="0"/>
                <a:ea typeface="ＭＳ Ｐゴシック" charset="0"/>
                <a:cs typeface="ＭＳ Ｐゴシック" charset="0"/>
              </a:rPr>
              <a:t>The 3 Colors of Ministry</a:t>
            </a:r>
            <a:r>
              <a:rPr lang="en-US" i="1" baseline="0" dirty="0" smtClean="0">
                <a:latin typeface="Helvetica" charset="0"/>
                <a:ea typeface="ＭＳ Ｐゴシック" charset="0"/>
                <a:cs typeface="ＭＳ Ｐゴシック" charset="0"/>
              </a:rPr>
              <a:t> </a:t>
            </a:r>
            <a:r>
              <a:rPr lang="en-US" dirty="0" smtClean="0">
                <a:latin typeface="Helvetica" charset="0"/>
                <a:ea typeface="ＭＳ Ｐゴシック" charset="0"/>
                <a:cs typeface="ＭＳ Ｐゴシック" charset="0"/>
              </a:rPr>
              <a:t>contain the teaching associated with this slide.</a:t>
            </a:r>
          </a:p>
        </p:txBody>
      </p:sp>
      <p:sp>
        <p:nvSpPr>
          <p:cNvPr id="4" name="Slide Number Placeholder 3"/>
          <p:cNvSpPr>
            <a:spLocks noGrp="1"/>
          </p:cNvSpPr>
          <p:nvPr>
            <p:ph type="sldNum" sz="quarter" idx="10"/>
          </p:nvPr>
        </p:nvSpPr>
        <p:spPr/>
        <p:txBody>
          <a:bodyPr/>
          <a:lstStyle/>
          <a:p>
            <a:fld id="{A62C2240-9684-5440-915F-929AD831DE95}" type="slidenum">
              <a:rPr lang="en-US" smtClean="0"/>
              <a:pPr/>
              <a:t>2</a:t>
            </a:fld>
            <a:endParaRPr lang="en-US"/>
          </a:p>
        </p:txBody>
      </p:sp>
    </p:spTree>
    <p:extLst>
      <p:ext uri="{BB962C8B-B14F-4D97-AF65-F5344CB8AC3E}">
        <p14:creationId xmlns:p14="http://schemas.microsoft.com/office/powerpoint/2010/main" val="359610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20</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124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contains the teaching associated with this slide.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B1EE96C-D648-064D-B96D-FB73AEB7B733}" type="slidenum">
              <a:rPr lang="en-US" sz="1200"/>
              <a:pPr/>
              <a:t>21</a:t>
            </a:fld>
            <a:endParaRPr lang="en-US" sz="1200"/>
          </a:p>
        </p:txBody>
      </p:sp>
      <p:sp>
        <p:nvSpPr>
          <p:cNvPr id="17411" name="Rectangle 2"/>
          <p:cNvSpPr>
            <a:spLocks noGrp="1" noRot="1" noChangeAspect="1" noChangeArrowheads="1" noTextEdit="1"/>
          </p:cNvSpPr>
          <p:nvPr>
            <p:ph type="sldImg"/>
          </p:nvPr>
        </p:nvSpPr>
        <p:spPr>
          <a:xfrm>
            <a:off x="1143000" y="685800"/>
            <a:ext cx="4572000" cy="3429000"/>
          </a:xfrm>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The cover of </a:t>
            </a:r>
            <a:r>
              <a:rPr lang="en-US" i="1" dirty="0" smtClean="0">
                <a:latin typeface="Helvetica" charset="0"/>
                <a:ea typeface="ＭＳ Ｐゴシック" charset="0"/>
                <a:cs typeface="ＭＳ Ｐゴシック" charset="0"/>
              </a:rPr>
              <a:t>The 3 Colors of Ministry</a:t>
            </a:r>
            <a:r>
              <a:rPr lang="en-US" dirty="0" smtClean="0">
                <a:latin typeface="Helvetica" charset="0"/>
                <a:ea typeface="ＭＳ Ｐゴシック" charset="0"/>
                <a:cs typeface="ＭＳ Ｐゴシック" charset="0"/>
              </a:rPr>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22</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Helvetica"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23</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103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contains the teaching associated with this slide.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24</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104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contains the teaching associated with this slide.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25</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105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contains the teaching associated with this slide.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26</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106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contains the teaching associated with this slide.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27</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107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contains the teaching associated with this slide.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28</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108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contains the teaching associated with this slide.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29</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109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contains the teaching associated with this slide.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3</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Pages 12-14 of </a:t>
            </a:r>
            <a:r>
              <a:rPr lang="en-US" i="1" dirty="0" smtClean="0">
                <a:latin typeface="Helvetica" charset="0"/>
                <a:ea typeface="ＭＳ Ｐゴシック" charset="0"/>
                <a:cs typeface="ＭＳ Ｐゴシック" charset="0"/>
              </a:rPr>
              <a:t>The 3 Colors of Ministry</a:t>
            </a:r>
            <a:r>
              <a:rPr lang="en-US" i="1" baseline="0" dirty="0" smtClean="0">
                <a:latin typeface="Helvetica" charset="0"/>
                <a:ea typeface="ＭＳ Ｐゴシック" charset="0"/>
                <a:cs typeface="ＭＳ Ｐゴシック" charset="0"/>
              </a:rPr>
              <a:t> </a:t>
            </a:r>
            <a:r>
              <a:rPr lang="en-US" dirty="0" smtClean="0">
                <a:latin typeface="Helvetica" charset="0"/>
                <a:ea typeface="ＭＳ Ｐゴシック" charset="0"/>
                <a:cs typeface="ＭＳ Ｐゴシック" charset="0"/>
              </a:rPr>
              <a:t>contain the teaching associated with this slide.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30</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110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contains the teaching associated with this slide.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31</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111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contains the teaching associated with this slide.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32</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112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contains the teaching associated with this slide.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33</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114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contains the teaching associated with this slide.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34</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115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contains the teaching associated with this slide.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35</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116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contains the teaching associated with this slide.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36</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117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contains the teaching associated with this slide.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37</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118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contains the teaching associated with this slide.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38</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119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contains the teaching associated with this slide.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39</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120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contains the teaching associated with this slide.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4</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Pages 12-14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 the teaching associated with this slide.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40</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121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contains the teaching associated with this slide.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41</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122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contains the teaching associated with this slide.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42</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123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contains the teaching associated with this slide.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43</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125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contains the teaching associated with this slide.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44</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126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contains the teaching associated with this slide.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45</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127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contains the teaching associated with this slide.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46</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128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contains the teaching associated with this slide.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47</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129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contains the teaching associated with this slide.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48</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130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contains the teaching associated with this slide.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49</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131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contains the teaching associated with this slide.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5</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Pages 15-17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 the teaching associated with this slide.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50</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132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contains the teaching associated with this slide.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51</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133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contains the teaching associated with this slide.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52</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 134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contains the teaching associated with this slide.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6</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Pages 15-17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 the teaching associated with this slide.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7</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Pages 15-17 of </a:t>
            </a:r>
            <a:r>
              <a:rPr lang="en-US" i="1" dirty="0" smtClean="0">
                <a:latin typeface="Helvetica" charset="0"/>
                <a:ea typeface="ＭＳ Ｐゴシック" charset="0"/>
                <a:cs typeface="ＭＳ Ｐゴシック" charset="0"/>
              </a:rPr>
              <a:t>The 3 Colors of Ministry</a:t>
            </a:r>
            <a:r>
              <a:rPr lang="en-US" i="1" baseline="0" dirty="0" smtClean="0">
                <a:latin typeface="Helvetica" charset="0"/>
                <a:ea typeface="ＭＳ Ｐゴシック" charset="0"/>
                <a:cs typeface="ＭＳ Ｐゴシック" charset="0"/>
              </a:rPr>
              <a:t> </a:t>
            </a:r>
            <a:r>
              <a:rPr lang="en-US" dirty="0" smtClean="0">
                <a:latin typeface="Helvetica" charset="0"/>
                <a:ea typeface="ＭＳ Ｐゴシック" charset="0"/>
                <a:cs typeface="ＭＳ Ｐゴシック" charset="0"/>
              </a:rPr>
              <a:t>contain the teaching associated with this slide.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8</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Pages 15-17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 the teaching associated with this slide.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pPr/>
              <a:t>9</a:t>
            </a:fld>
            <a:endParaRPr lang="en-US" sz="1200"/>
          </a:p>
        </p:txBody>
      </p:sp>
      <p:sp>
        <p:nvSpPr>
          <p:cNvPr id="66563" name="Rectangle 2"/>
          <p:cNvSpPr>
            <a:spLocks noGrp="1" noRot="1" noChangeAspect="1" noChangeArrowheads="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Helvetica" charset="0"/>
                <a:ea typeface="ＭＳ Ｐゴシック" charset="0"/>
                <a:cs typeface="ＭＳ Ｐゴシック" charset="0"/>
              </a:rPr>
              <a:t>Pages 22-23 of </a:t>
            </a:r>
            <a:r>
              <a:rPr lang="en-US" i="1" dirty="0" smtClean="0">
                <a:latin typeface="Helvetica" charset="0"/>
                <a:ea typeface="ＭＳ Ｐゴシック" charset="0"/>
                <a:cs typeface="ＭＳ Ｐゴシック" charset="0"/>
              </a:rPr>
              <a:t>The 3 Colors of Ministry </a:t>
            </a:r>
            <a:r>
              <a:rPr lang="en-US" dirty="0" smtClean="0">
                <a:latin typeface="Helvetica" charset="0"/>
                <a:ea typeface="ＭＳ Ｐゴシック" charset="0"/>
                <a:cs typeface="ＭＳ Ｐゴシック" charset="0"/>
              </a:rPr>
              <a:t>contain the teaching associated with this slide.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AU"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atin typeface="Tahoma"/>
                <a:cs typeface="Tahoma"/>
              </a:defRPr>
            </a:lvl1pPr>
          </a:lstStyle>
          <a:p>
            <a:pPr>
              <a:defRPr/>
            </a:pPr>
            <a:r>
              <a:rPr lang="en-US" dirty="0" smtClean="0"/>
              <a:t>3colorsofministry.org</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DA9A660E-5D4D-234C-8D03-A360E5ADAE72}" type="slidenum">
              <a:rPr lang="en-US"/>
              <a:pPr/>
              <a:t>‹#›</a:t>
            </a:fld>
            <a:endParaRPr lang="en-US"/>
          </a:p>
        </p:txBody>
      </p:sp>
    </p:spTree>
    <p:extLst>
      <p:ext uri="{BB962C8B-B14F-4D97-AF65-F5344CB8AC3E}">
        <p14:creationId xmlns:p14="http://schemas.microsoft.com/office/powerpoint/2010/main" val="404768654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3colorsofministry.org</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785532D3-73FD-3544-AEAE-D3DE34CBA0AE}" type="slidenum">
              <a:rPr lang="en-US"/>
              <a:pPr/>
              <a:t>‹#›</a:t>
            </a:fld>
            <a:endParaRPr lang="en-US"/>
          </a:p>
        </p:txBody>
      </p:sp>
    </p:spTree>
    <p:extLst>
      <p:ext uri="{BB962C8B-B14F-4D97-AF65-F5344CB8AC3E}">
        <p14:creationId xmlns:p14="http://schemas.microsoft.com/office/powerpoint/2010/main" val="113127216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3colorsofministry.org</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2DBAEAFC-D2EE-6441-93C4-415732BB22F3}" type="slidenum">
              <a:rPr lang="en-US"/>
              <a:pPr/>
              <a:t>‹#›</a:t>
            </a:fld>
            <a:endParaRPr lang="en-US"/>
          </a:p>
        </p:txBody>
      </p:sp>
    </p:spTree>
    <p:extLst>
      <p:ext uri="{BB962C8B-B14F-4D97-AF65-F5344CB8AC3E}">
        <p14:creationId xmlns:p14="http://schemas.microsoft.com/office/powerpoint/2010/main" val="82235472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3colorsofministry.org</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22DE2BDB-5886-8645-9993-F51B425E02B8}" type="slidenum">
              <a:rPr lang="en-US"/>
              <a:pPr/>
              <a:t>‹#›</a:t>
            </a:fld>
            <a:endParaRPr lang="en-US"/>
          </a:p>
        </p:txBody>
      </p:sp>
    </p:spTree>
    <p:extLst>
      <p:ext uri="{BB962C8B-B14F-4D97-AF65-F5344CB8AC3E}">
        <p14:creationId xmlns:p14="http://schemas.microsoft.com/office/powerpoint/2010/main" val="241766268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3colorsofministry.org</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B1348C1A-1CE4-E246-A580-A981E6051399}" type="slidenum">
              <a:rPr lang="en-US"/>
              <a:pPr/>
              <a:t>‹#›</a:t>
            </a:fld>
            <a:endParaRPr lang="en-US"/>
          </a:p>
        </p:txBody>
      </p:sp>
    </p:spTree>
    <p:extLst>
      <p:ext uri="{BB962C8B-B14F-4D97-AF65-F5344CB8AC3E}">
        <p14:creationId xmlns:p14="http://schemas.microsoft.com/office/powerpoint/2010/main" val="334470325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smtClean="0"/>
              <a:t>3colorsofministry.org</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0D7EDDD4-D80E-5245-832E-CE1265E8B842}" type="slidenum">
              <a:rPr lang="en-US"/>
              <a:pPr/>
              <a:t>‹#›</a:t>
            </a:fld>
            <a:endParaRPr lang="en-US"/>
          </a:p>
        </p:txBody>
      </p:sp>
    </p:spTree>
    <p:extLst>
      <p:ext uri="{BB962C8B-B14F-4D97-AF65-F5344CB8AC3E}">
        <p14:creationId xmlns:p14="http://schemas.microsoft.com/office/powerpoint/2010/main" val="324969362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smtClean="0"/>
              <a:t>3colorsofministry.org</a:t>
            </a:r>
            <a:endParaRPr lang="en-US" dirty="0"/>
          </a:p>
        </p:txBody>
      </p:sp>
      <p:sp>
        <p:nvSpPr>
          <p:cNvPr id="9" name="Rectangle 6"/>
          <p:cNvSpPr>
            <a:spLocks noGrp="1" noChangeArrowheads="1"/>
          </p:cNvSpPr>
          <p:nvPr>
            <p:ph type="sldNum" sz="quarter" idx="12"/>
          </p:nvPr>
        </p:nvSpPr>
        <p:spPr>
          <a:ln/>
        </p:spPr>
        <p:txBody>
          <a:bodyPr/>
          <a:lstStyle>
            <a:lvl1pPr>
              <a:defRPr/>
            </a:lvl1pPr>
          </a:lstStyle>
          <a:p>
            <a:fld id="{BA318144-733F-F646-8D46-5132DEF2A9BA}" type="slidenum">
              <a:rPr lang="en-US"/>
              <a:pPr/>
              <a:t>‹#›</a:t>
            </a:fld>
            <a:endParaRPr lang="en-US"/>
          </a:p>
        </p:txBody>
      </p:sp>
    </p:spTree>
    <p:extLst>
      <p:ext uri="{BB962C8B-B14F-4D97-AF65-F5344CB8AC3E}">
        <p14:creationId xmlns:p14="http://schemas.microsoft.com/office/powerpoint/2010/main" val="183252378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smtClean="0"/>
              <a:t>3colorsofministry.org</a:t>
            </a:r>
            <a:endParaRPr lang="en-US" dirty="0"/>
          </a:p>
        </p:txBody>
      </p:sp>
      <p:sp>
        <p:nvSpPr>
          <p:cNvPr id="5" name="Rectangle 6"/>
          <p:cNvSpPr>
            <a:spLocks noGrp="1" noChangeArrowheads="1"/>
          </p:cNvSpPr>
          <p:nvPr>
            <p:ph type="sldNum" sz="quarter" idx="12"/>
          </p:nvPr>
        </p:nvSpPr>
        <p:spPr>
          <a:ln/>
        </p:spPr>
        <p:txBody>
          <a:bodyPr/>
          <a:lstStyle>
            <a:lvl1pPr>
              <a:defRPr/>
            </a:lvl1pPr>
          </a:lstStyle>
          <a:p>
            <a:fld id="{6EF9FEF5-CAC7-BE4B-B4FF-019947961786}" type="slidenum">
              <a:rPr lang="en-US"/>
              <a:pPr/>
              <a:t>‹#›</a:t>
            </a:fld>
            <a:endParaRPr lang="en-US"/>
          </a:p>
        </p:txBody>
      </p:sp>
    </p:spTree>
    <p:extLst>
      <p:ext uri="{BB962C8B-B14F-4D97-AF65-F5344CB8AC3E}">
        <p14:creationId xmlns:p14="http://schemas.microsoft.com/office/powerpoint/2010/main" val="372182468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smtClean="0"/>
              <a:t>3colorsofministry.org</a:t>
            </a:r>
            <a:endParaRPr lang="en-US" dirty="0"/>
          </a:p>
        </p:txBody>
      </p:sp>
      <p:sp>
        <p:nvSpPr>
          <p:cNvPr id="4" name="Rectangle 6"/>
          <p:cNvSpPr>
            <a:spLocks noGrp="1" noChangeArrowheads="1"/>
          </p:cNvSpPr>
          <p:nvPr>
            <p:ph type="sldNum" sz="quarter" idx="12"/>
          </p:nvPr>
        </p:nvSpPr>
        <p:spPr>
          <a:ln/>
        </p:spPr>
        <p:txBody>
          <a:bodyPr/>
          <a:lstStyle>
            <a:lvl1pPr>
              <a:defRPr/>
            </a:lvl1pPr>
          </a:lstStyle>
          <a:p>
            <a:fld id="{384A0B6D-FEC9-AA44-B04C-84CC6A8C9F7A}" type="slidenum">
              <a:rPr lang="en-US"/>
              <a:pPr/>
              <a:t>‹#›</a:t>
            </a:fld>
            <a:endParaRPr lang="en-US"/>
          </a:p>
        </p:txBody>
      </p:sp>
    </p:spTree>
    <p:extLst>
      <p:ext uri="{BB962C8B-B14F-4D97-AF65-F5344CB8AC3E}">
        <p14:creationId xmlns:p14="http://schemas.microsoft.com/office/powerpoint/2010/main" val="224950321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smtClean="0"/>
              <a:t>3colorsofministry.org</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37FF1086-DAA8-384B-91A4-EE0CD01BA334}" type="slidenum">
              <a:rPr lang="en-US"/>
              <a:pPr/>
              <a:t>‹#›</a:t>
            </a:fld>
            <a:endParaRPr lang="en-US"/>
          </a:p>
        </p:txBody>
      </p:sp>
    </p:spTree>
    <p:extLst>
      <p:ext uri="{BB962C8B-B14F-4D97-AF65-F5344CB8AC3E}">
        <p14:creationId xmlns:p14="http://schemas.microsoft.com/office/powerpoint/2010/main" val="45996217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smtClean="0"/>
              <a:t>3colorsofministry.org</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0367D6FB-14F0-124F-9EC9-C9B5238C1569}" type="slidenum">
              <a:rPr lang="en-US"/>
              <a:pPr/>
              <a:t>‹#›</a:t>
            </a:fld>
            <a:endParaRPr lang="en-US"/>
          </a:p>
        </p:txBody>
      </p:sp>
    </p:spTree>
    <p:extLst>
      <p:ext uri="{BB962C8B-B14F-4D97-AF65-F5344CB8AC3E}">
        <p14:creationId xmlns:p14="http://schemas.microsoft.com/office/powerpoint/2010/main" val="22221333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 name="Freeform 10"/>
          <p:cNvSpPr>
            <a:spLocks/>
          </p:cNvSpPr>
          <p:nvPr userDrawn="1"/>
        </p:nvSpPr>
        <p:spPr bwMode="auto">
          <a:xfrm>
            <a:off x="-317500" y="1066800"/>
            <a:ext cx="1701800" cy="5791200"/>
          </a:xfrm>
          <a:custGeom>
            <a:avLst/>
            <a:gdLst/>
            <a:ahLst/>
            <a:cxnLst>
              <a:cxn ang="0">
                <a:pos x="199" y="0"/>
              </a:cxn>
              <a:cxn ang="0">
                <a:pos x="1072" y="0"/>
              </a:cxn>
              <a:cxn ang="0">
                <a:pos x="576" y="3648"/>
              </a:cxn>
              <a:cxn ang="0">
                <a:pos x="199" y="3648"/>
              </a:cxn>
              <a:cxn ang="0">
                <a:pos x="199" y="0"/>
              </a:cxn>
            </a:cxnLst>
            <a:rect l="0" t="0" r="r" b="b"/>
            <a:pathLst>
              <a:path w="1072" h="3648">
                <a:moveTo>
                  <a:pt x="199" y="0"/>
                </a:moveTo>
                <a:cubicBezTo>
                  <a:pt x="576" y="0"/>
                  <a:pt x="436" y="0"/>
                  <a:pt x="1072" y="0"/>
                </a:cubicBezTo>
                <a:cubicBezTo>
                  <a:pt x="0" y="1816"/>
                  <a:pt x="488" y="3296"/>
                  <a:pt x="576" y="3648"/>
                </a:cubicBezTo>
                <a:cubicBezTo>
                  <a:pt x="387" y="3648"/>
                  <a:pt x="199" y="3648"/>
                  <a:pt x="199" y="3648"/>
                </a:cubicBezTo>
                <a:cubicBezTo>
                  <a:pt x="136" y="3040"/>
                  <a:pt x="199" y="0"/>
                  <a:pt x="199" y="0"/>
                </a:cubicBezTo>
                <a:close/>
              </a:path>
            </a:pathLst>
          </a:custGeom>
          <a:gradFill rotWithShape="0">
            <a:gsLst>
              <a:gs pos="0">
                <a:srgbClr val="0096CD">
                  <a:gamma/>
                  <a:tint val="0"/>
                  <a:invGamma/>
                </a:srgbClr>
              </a:gs>
              <a:gs pos="100000">
                <a:srgbClr val="6D73A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032" name="Freeform 8"/>
          <p:cNvSpPr>
            <a:spLocks/>
          </p:cNvSpPr>
          <p:nvPr userDrawn="1"/>
        </p:nvSpPr>
        <p:spPr bwMode="auto">
          <a:xfrm>
            <a:off x="-609600" y="-76200"/>
            <a:ext cx="3048000" cy="6943725"/>
          </a:xfrm>
          <a:custGeom>
            <a:avLst/>
            <a:gdLst/>
            <a:ahLst/>
            <a:cxnLst>
              <a:cxn ang="0">
                <a:pos x="1039" y="4332"/>
              </a:cxn>
              <a:cxn ang="0">
                <a:pos x="1169" y="4332"/>
              </a:cxn>
              <a:cxn ang="0">
                <a:pos x="2888" y="6"/>
              </a:cxn>
              <a:cxn ang="0">
                <a:pos x="2284" y="0"/>
              </a:cxn>
              <a:cxn ang="0">
                <a:pos x="1039" y="4332"/>
              </a:cxn>
            </a:cxnLst>
            <a:rect l="0" t="0" r="r" b="b"/>
            <a:pathLst>
              <a:path w="2888" h="4332">
                <a:moveTo>
                  <a:pt x="1039" y="4332"/>
                </a:moveTo>
                <a:cubicBezTo>
                  <a:pt x="1104" y="4332"/>
                  <a:pt x="1169" y="4332"/>
                  <a:pt x="1169" y="4332"/>
                </a:cubicBezTo>
                <a:cubicBezTo>
                  <a:pt x="24" y="1606"/>
                  <a:pt x="2888" y="6"/>
                  <a:pt x="2888" y="6"/>
                </a:cubicBezTo>
                <a:lnTo>
                  <a:pt x="2284" y="0"/>
                </a:lnTo>
                <a:cubicBezTo>
                  <a:pt x="2284" y="0"/>
                  <a:pt x="0" y="1910"/>
                  <a:pt x="1039" y="4332"/>
                </a:cubicBezTo>
                <a:close/>
              </a:path>
            </a:pathLst>
          </a:custGeom>
          <a:gradFill rotWithShape="0">
            <a:gsLst>
              <a:gs pos="0">
                <a:srgbClr val="6D73A2"/>
              </a:gs>
              <a:gs pos="100000">
                <a:srgbClr val="0096CD">
                  <a:gamma/>
                  <a:tint val="0"/>
                  <a:invGamma/>
                </a:srgbClr>
              </a:gs>
            </a:gsLst>
            <a:lin ang="5400000" scaled="1"/>
          </a:gradFill>
          <a:ln w="9525">
            <a:noFill/>
            <a:round/>
            <a:headEnd/>
            <a:tailEnd/>
          </a:ln>
          <a:effectLst>
            <a:outerShdw blurRad="63500" dist="38075" algn="ctr" rotWithShape="0">
              <a:srgbClr val="000000">
                <a:alpha val="74998"/>
              </a:srgbClr>
            </a:outerShdw>
          </a:effectLst>
        </p:spPr>
        <p:txBody>
          <a:bodyPr wrap="none" anchor="ctr"/>
          <a:lstStyle/>
          <a:p>
            <a:pPr>
              <a:defRPr/>
            </a:pPr>
            <a:endParaRPr lang="en-US">
              <a:ea typeface="ＭＳ Ｐゴシック" charset="-128"/>
              <a:cs typeface="ＭＳ Ｐゴシック" charset="-128"/>
            </a:endParaRPr>
          </a:p>
        </p:txBody>
      </p:sp>
      <p:sp>
        <p:nvSpPr>
          <p:cNvPr id="1027"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31840" y="6553200"/>
            <a:ext cx="2895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bg2"/>
                </a:solidFill>
                <a:latin typeface="Verdana" charset="0"/>
                <a:ea typeface="ＭＳ Ｐゴシック" charset="-128"/>
                <a:cs typeface="ＭＳ Ｐゴシック" charset="-128"/>
              </a:defRPr>
            </a:lvl1pPr>
          </a:lstStyle>
          <a:p>
            <a:pPr>
              <a:defRPr/>
            </a:pPr>
            <a:r>
              <a:rPr lang="en-US" dirty="0" smtClean="0"/>
              <a:t>3colorsofministry.org</a:t>
            </a: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2DB77C41-08A5-F74A-BEDF-91F55468FBEB}" type="slidenum">
              <a:rPr lang="en-US"/>
              <a:pPr/>
              <a:t>‹#›</a:t>
            </a:fld>
            <a:endParaRPr lang="en-US"/>
          </a:p>
        </p:txBody>
      </p:sp>
      <p:pic>
        <p:nvPicPr>
          <p:cNvPr id="1033" name="Picture 11" descr="Trinity-Logo-small"/>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58750" y="152400"/>
            <a:ext cx="903288"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med">
    <p:fade/>
  </p:transition>
  <p:timing>
    <p:tnLst>
      <p:par>
        <p:cTn xmlns:p14="http://schemas.microsoft.com/office/powerpoint/2010/mai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1.emf"/><Relationship Id="rId6" Type="http://schemas.openxmlformats.org/officeDocument/2006/relationships/image" Target="../media/image12.emf"/><Relationship Id="rId7" Type="http://schemas.openxmlformats.org/officeDocument/2006/relationships/image" Target="../media/image13.emf"/><Relationship Id="rId8" Type="http://schemas.openxmlformats.org/officeDocument/2006/relationships/image" Target="../media/image14.emf"/><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8.jpeg"/></Relationships>
</file>

<file path=ppt/slides/_rels/slide22.xml.rels><?xml version="1.0" encoding="UTF-8" standalone="yes"?>
<Relationships xmlns="http://schemas.openxmlformats.org/package/2006/relationships"><Relationship Id="rId13" Type="http://schemas.openxmlformats.org/officeDocument/2006/relationships/slide" Target="slide46.xml"/><Relationship Id="rId14" Type="http://schemas.openxmlformats.org/officeDocument/2006/relationships/slide" Target="slide27.xml"/><Relationship Id="rId15" Type="http://schemas.openxmlformats.org/officeDocument/2006/relationships/slide" Target="slide37.xml"/><Relationship Id="rId16" Type="http://schemas.openxmlformats.org/officeDocument/2006/relationships/slide" Target="slide47.xml"/><Relationship Id="rId17" Type="http://schemas.openxmlformats.org/officeDocument/2006/relationships/slide" Target="slide28.xml"/><Relationship Id="rId18" Type="http://schemas.openxmlformats.org/officeDocument/2006/relationships/slide" Target="slide38.xml"/><Relationship Id="rId19" Type="http://schemas.openxmlformats.org/officeDocument/2006/relationships/slide" Target="slide48.xml"/><Relationship Id="rId50" Type="http://schemas.openxmlformats.org/officeDocument/2006/relationships/image" Target="../media/image37.png"/><Relationship Id="rId51" Type="http://schemas.openxmlformats.org/officeDocument/2006/relationships/image" Target="../media/image38.png"/><Relationship Id="rId52" Type="http://schemas.openxmlformats.org/officeDocument/2006/relationships/image" Target="../media/image39.png"/><Relationship Id="rId53" Type="http://schemas.openxmlformats.org/officeDocument/2006/relationships/image" Target="../media/image40.png"/><Relationship Id="rId54" Type="http://schemas.openxmlformats.org/officeDocument/2006/relationships/image" Target="../media/image41.png"/><Relationship Id="rId55" Type="http://schemas.openxmlformats.org/officeDocument/2006/relationships/image" Target="../media/image42.png"/><Relationship Id="rId56" Type="http://schemas.openxmlformats.org/officeDocument/2006/relationships/image" Target="../media/image43.png"/><Relationship Id="rId57" Type="http://schemas.openxmlformats.org/officeDocument/2006/relationships/image" Target="../media/image44.png"/><Relationship Id="rId58" Type="http://schemas.openxmlformats.org/officeDocument/2006/relationships/image" Target="../media/image45.png"/><Relationship Id="rId59" Type="http://schemas.openxmlformats.org/officeDocument/2006/relationships/image" Target="../media/image46.png"/><Relationship Id="rId40" Type="http://schemas.openxmlformats.org/officeDocument/2006/relationships/image" Target="../media/image27.png"/><Relationship Id="rId41" Type="http://schemas.openxmlformats.org/officeDocument/2006/relationships/image" Target="../media/image28.png"/><Relationship Id="rId42" Type="http://schemas.openxmlformats.org/officeDocument/2006/relationships/image" Target="../media/image29.png"/><Relationship Id="rId43" Type="http://schemas.openxmlformats.org/officeDocument/2006/relationships/image" Target="../media/image30.png"/><Relationship Id="rId44" Type="http://schemas.openxmlformats.org/officeDocument/2006/relationships/image" Target="../media/image31.png"/><Relationship Id="rId45" Type="http://schemas.openxmlformats.org/officeDocument/2006/relationships/image" Target="../media/image32.png"/><Relationship Id="rId46" Type="http://schemas.openxmlformats.org/officeDocument/2006/relationships/image" Target="../media/image33.png"/><Relationship Id="rId47" Type="http://schemas.openxmlformats.org/officeDocument/2006/relationships/image" Target="../media/image34.png"/><Relationship Id="rId48" Type="http://schemas.openxmlformats.org/officeDocument/2006/relationships/image" Target="../media/image35.png"/><Relationship Id="rId49"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slide" Target="slide33.xml"/><Relationship Id="rId4" Type="http://schemas.openxmlformats.org/officeDocument/2006/relationships/slide" Target="slide43.xml"/><Relationship Id="rId5" Type="http://schemas.openxmlformats.org/officeDocument/2006/relationships/slide" Target="slide24.xml"/><Relationship Id="rId6" Type="http://schemas.openxmlformats.org/officeDocument/2006/relationships/slide" Target="slide34.xml"/><Relationship Id="rId7" Type="http://schemas.openxmlformats.org/officeDocument/2006/relationships/slide" Target="slide44.xml"/><Relationship Id="rId8" Type="http://schemas.openxmlformats.org/officeDocument/2006/relationships/slide" Target="slide25.xml"/><Relationship Id="rId9" Type="http://schemas.openxmlformats.org/officeDocument/2006/relationships/slide" Target="slide35.xml"/><Relationship Id="rId30" Type="http://schemas.openxmlformats.org/officeDocument/2006/relationships/slide" Target="slide42.xml"/><Relationship Id="rId31" Type="http://schemas.openxmlformats.org/officeDocument/2006/relationships/image" Target="../media/image19.png"/><Relationship Id="rId32" Type="http://schemas.openxmlformats.org/officeDocument/2006/relationships/image" Target="../media/image20.png"/><Relationship Id="rId33" Type="http://schemas.openxmlformats.org/officeDocument/2006/relationships/image" Target="../media/image21.png"/><Relationship Id="rId34" Type="http://schemas.openxmlformats.org/officeDocument/2006/relationships/slide" Target="slide23.xml"/><Relationship Id="rId35" Type="http://schemas.openxmlformats.org/officeDocument/2006/relationships/image" Target="../media/image22.png"/><Relationship Id="rId36" Type="http://schemas.openxmlformats.org/officeDocument/2006/relationships/image" Target="../media/image23.png"/><Relationship Id="rId37" Type="http://schemas.openxmlformats.org/officeDocument/2006/relationships/image" Target="../media/image24.png"/><Relationship Id="rId38" Type="http://schemas.openxmlformats.org/officeDocument/2006/relationships/image" Target="../media/image25.png"/><Relationship Id="rId39" Type="http://schemas.openxmlformats.org/officeDocument/2006/relationships/image" Target="../media/image26.png"/><Relationship Id="rId20" Type="http://schemas.openxmlformats.org/officeDocument/2006/relationships/slide" Target="slide29.xml"/><Relationship Id="rId21" Type="http://schemas.openxmlformats.org/officeDocument/2006/relationships/slide" Target="slide39.xml"/><Relationship Id="rId22" Type="http://schemas.openxmlformats.org/officeDocument/2006/relationships/slide" Target="slide49.xml"/><Relationship Id="rId23" Type="http://schemas.openxmlformats.org/officeDocument/2006/relationships/slide" Target="slide30.xml"/><Relationship Id="rId24" Type="http://schemas.openxmlformats.org/officeDocument/2006/relationships/slide" Target="slide40.xml"/><Relationship Id="rId25" Type="http://schemas.openxmlformats.org/officeDocument/2006/relationships/slide" Target="slide50.xml"/><Relationship Id="rId26" Type="http://schemas.openxmlformats.org/officeDocument/2006/relationships/slide" Target="slide31.xml"/><Relationship Id="rId27" Type="http://schemas.openxmlformats.org/officeDocument/2006/relationships/slide" Target="slide41.xml"/><Relationship Id="rId28" Type="http://schemas.openxmlformats.org/officeDocument/2006/relationships/slide" Target="slide51.xml"/><Relationship Id="rId29" Type="http://schemas.openxmlformats.org/officeDocument/2006/relationships/slide" Target="slide32.xml"/><Relationship Id="rId60" Type="http://schemas.openxmlformats.org/officeDocument/2006/relationships/image" Target="../media/image47.png"/><Relationship Id="rId61" Type="http://schemas.openxmlformats.org/officeDocument/2006/relationships/slide" Target="slide52.xml"/><Relationship Id="rId62" Type="http://schemas.openxmlformats.org/officeDocument/2006/relationships/image" Target="../media/image48.png"/><Relationship Id="rId10" Type="http://schemas.openxmlformats.org/officeDocument/2006/relationships/slide" Target="slide45.xml"/><Relationship Id="rId11" Type="http://schemas.openxmlformats.org/officeDocument/2006/relationships/slide" Target="slide26.xml"/><Relationship Id="rId12" Type="http://schemas.openxmlformats.org/officeDocument/2006/relationships/slide" Target="slide36.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slide" Target="slide22.xml"/><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slide" Target="slide22.xml"/><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slide" Target="slide22.xml"/><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slide" Target="slide22.xml"/><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slide" Target="slide22.xml"/><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slide" Target="slide22.xml"/><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slide" Target="slide22.xml"/><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slide" Target="slide22.xml"/><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slide" Target="slide22.xml"/><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slide" Target="slide22.xml"/><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slide" Target="slide22.xml"/><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slide" Target="slide22.xml"/><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slide" Target="slide22.xml"/><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slide" Target="slide22.xml"/><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slide" Target="slide22.xml"/><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slide" Target="slide22.xml"/><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slide" Target="slide22.xml"/><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slide" Target="slide22.xml"/><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slide" Target="slide22.xml"/><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slide" Target="slide22.xml"/><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slide" Target="slide22.xml"/><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slide" Target="slide22.xml"/><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slide" Target="slide22.xml"/><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slide" Target="slide22.xml"/><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slide" Target="slide22.xml"/><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slide" Target="slide22.xml"/><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slide" Target="slide22.xml"/><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slide" Target="slide22.xml"/><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slide" Target="slide22.xml"/><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slide" Target="slide22.xml"/><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433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smtClean="0">
                <a:solidFill>
                  <a:schemeClr val="bg2"/>
                </a:solidFill>
                <a:latin typeface="Verdana" charset="0"/>
              </a:rPr>
              <a:t>3colorsofministry.org</a:t>
            </a:r>
            <a:endParaRPr lang="en-US" sz="1400" dirty="0">
              <a:solidFill>
                <a:schemeClr val="bg2"/>
              </a:solidFill>
              <a:latin typeface="Verdana" charset="0"/>
            </a:endParaRPr>
          </a:p>
        </p:txBody>
      </p:sp>
      <p:sp>
        <p:nvSpPr>
          <p:cNvPr id="14339" name="Rectangle 11"/>
          <p:cNvSpPr>
            <a:spLocks noGrp="1" noChangeArrowheads="1"/>
          </p:cNvSpPr>
          <p:nvPr>
            <p:ph type="ctrTitle"/>
          </p:nvPr>
        </p:nvSpPr>
        <p:spPr>
          <a:xfrm>
            <a:off x="457200" y="457200"/>
            <a:ext cx="8229600" cy="6019800"/>
          </a:xfrm>
        </p:spPr>
        <p:txBody>
          <a:bodyPr/>
          <a:lstStyle/>
          <a:p>
            <a:pPr algn="l" eaLnBrk="1" hangingPunct="1"/>
            <a:r>
              <a:rPr lang="en-US" sz="1800" dirty="0">
                <a:solidFill>
                  <a:schemeClr val="bg1"/>
                </a:solidFill>
                <a:latin typeface="Georgia" charset="0"/>
                <a:ea typeface="ＭＳ Ｐゴシック" charset="0"/>
                <a:cs typeface="Georgia" charset="0"/>
              </a:rPr>
              <a:t>Dear presenter,</a:t>
            </a:r>
            <a:br>
              <a:rPr lang="en-US" sz="1800" dirty="0">
                <a:solidFill>
                  <a:schemeClr val="bg1"/>
                </a:solidFill>
                <a:latin typeface="Georgia" charset="0"/>
                <a:ea typeface="ＭＳ Ｐゴシック" charset="0"/>
                <a:cs typeface="Georgia" charset="0"/>
              </a:rPr>
            </a:br>
            <a:r>
              <a:rPr lang="en-US" sz="600" dirty="0">
                <a:solidFill>
                  <a:schemeClr val="bg1"/>
                </a:solidFill>
                <a:latin typeface="Georgia" charset="0"/>
                <a:ea typeface="ＭＳ Ｐゴシック" charset="0"/>
                <a:cs typeface="Georgia" charset="0"/>
              </a:rPr>
              <a:t/>
            </a:r>
            <a:br>
              <a:rPr lang="en-US" sz="600" dirty="0">
                <a:solidFill>
                  <a:schemeClr val="bg1"/>
                </a:solidFill>
                <a:latin typeface="Georgia" charset="0"/>
                <a:ea typeface="ＭＳ Ｐゴシック" charset="0"/>
                <a:cs typeface="Georgia" charset="0"/>
              </a:rPr>
            </a:br>
            <a:r>
              <a:rPr lang="en-US" sz="1800" dirty="0">
                <a:solidFill>
                  <a:schemeClr val="bg1"/>
                </a:solidFill>
                <a:latin typeface="Georgia" charset="0"/>
                <a:ea typeface="ＭＳ Ｐゴシック" charset="0"/>
                <a:cs typeface="Georgia" charset="0"/>
              </a:rPr>
              <a:t>This PowerPoint file is intended as a master presentation file from which you can form your own unique presentations. It is therefore not intended to be presented from beginning to end unless you find yourself in a very unique situation where doing so would be most beneficial for your specific audience.</a:t>
            </a:r>
            <a:br>
              <a:rPr lang="en-US" sz="1800" dirty="0">
                <a:solidFill>
                  <a:schemeClr val="bg1"/>
                </a:solidFill>
                <a:latin typeface="Georgia" charset="0"/>
                <a:ea typeface="ＭＳ Ｐゴシック" charset="0"/>
                <a:cs typeface="Georgia" charset="0"/>
              </a:rPr>
            </a:br>
            <a:r>
              <a:rPr lang="en-US" sz="600" dirty="0">
                <a:solidFill>
                  <a:schemeClr val="bg1"/>
                </a:solidFill>
                <a:latin typeface="Georgia" charset="0"/>
                <a:ea typeface="ＭＳ Ｐゴシック" charset="0"/>
                <a:cs typeface="Georgia" charset="0"/>
              </a:rPr>
              <a:t/>
            </a:r>
            <a:br>
              <a:rPr lang="en-US" sz="600" dirty="0">
                <a:solidFill>
                  <a:schemeClr val="bg1"/>
                </a:solidFill>
                <a:latin typeface="Georgia" charset="0"/>
                <a:ea typeface="ＭＳ Ｐゴシック" charset="0"/>
                <a:cs typeface="Georgia" charset="0"/>
              </a:rPr>
            </a:br>
            <a:r>
              <a:rPr lang="en-US" sz="1800" dirty="0">
                <a:solidFill>
                  <a:schemeClr val="bg1"/>
                </a:solidFill>
                <a:latin typeface="Georgia" charset="0"/>
                <a:ea typeface="ＭＳ Ｐゴシック" charset="0"/>
                <a:cs typeface="Georgia" charset="0"/>
              </a:rPr>
              <a:t>When forming a unique presentation based on these slides, please consider such time-related factors as…</a:t>
            </a:r>
            <a:br>
              <a:rPr lang="en-US" sz="1800" dirty="0">
                <a:solidFill>
                  <a:schemeClr val="bg1"/>
                </a:solidFill>
                <a:latin typeface="Georgia" charset="0"/>
                <a:ea typeface="ＭＳ Ｐゴシック" charset="0"/>
                <a:cs typeface="Georgia" charset="0"/>
              </a:rPr>
            </a:br>
            <a:r>
              <a:rPr lang="en-US" sz="600" dirty="0">
                <a:solidFill>
                  <a:schemeClr val="bg1"/>
                </a:solidFill>
                <a:latin typeface="Georgia" charset="0"/>
                <a:ea typeface="ＭＳ Ｐゴシック" charset="0"/>
                <a:cs typeface="Georgia" charset="0"/>
              </a:rPr>
              <a:t/>
            </a:r>
            <a:br>
              <a:rPr lang="en-US" sz="600" dirty="0">
                <a:solidFill>
                  <a:schemeClr val="bg1"/>
                </a:solidFill>
                <a:latin typeface="Georgia" charset="0"/>
                <a:ea typeface="ＭＳ Ｐゴシック" charset="0"/>
                <a:cs typeface="Georgia" charset="0"/>
              </a:rPr>
            </a:br>
            <a:r>
              <a:rPr lang="en-US" sz="1800" dirty="0">
                <a:solidFill>
                  <a:schemeClr val="bg1"/>
                </a:solidFill>
                <a:latin typeface="Georgia" charset="0"/>
                <a:ea typeface="ＭＳ Ｐゴシック" charset="0"/>
                <a:cs typeface="Georgia" charset="0"/>
              </a:rPr>
              <a:t>- your unique audience and their specific needs</a:t>
            </a:r>
            <a:br>
              <a:rPr lang="en-US" sz="1800" dirty="0">
                <a:solidFill>
                  <a:schemeClr val="bg1"/>
                </a:solidFill>
                <a:latin typeface="Georgia" charset="0"/>
                <a:ea typeface="ＭＳ Ｐゴシック" charset="0"/>
                <a:cs typeface="Georgia" charset="0"/>
              </a:rPr>
            </a:br>
            <a:r>
              <a:rPr lang="en-US" sz="1800" dirty="0">
                <a:solidFill>
                  <a:schemeClr val="bg1"/>
                </a:solidFill>
                <a:latin typeface="Georgia" charset="0"/>
                <a:ea typeface="ＭＳ Ｐゴシック" charset="0"/>
                <a:cs typeface="Georgia" charset="0"/>
              </a:rPr>
              <a:t>- the level of influence you have with the specific group</a:t>
            </a:r>
            <a:br>
              <a:rPr lang="en-US" sz="1800" dirty="0">
                <a:solidFill>
                  <a:schemeClr val="bg1"/>
                </a:solidFill>
                <a:latin typeface="Georgia" charset="0"/>
                <a:ea typeface="ＭＳ Ｐゴシック" charset="0"/>
                <a:cs typeface="Georgia" charset="0"/>
              </a:rPr>
            </a:br>
            <a:r>
              <a:rPr lang="en-US" sz="1800" dirty="0">
                <a:solidFill>
                  <a:schemeClr val="bg1"/>
                </a:solidFill>
                <a:latin typeface="Georgia" charset="0"/>
                <a:ea typeface="ＭＳ Ｐゴシック" charset="0"/>
                <a:cs typeface="Georgia" charset="0"/>
              </a:rPr>
              <a:t>- the time available (allowing time for questions - about one slide for every </a:t>
            </a:r>
            <a:r>
              <a:rPr lang="en-US" sz="1800" dirty="0" smtClean="0">
                <a:solidFill>
                  <a:schemeClr val="bg1"/>
                </a:solidFill>
                <a:latin typeface="Georgia" charset="0"/>
                <a:ea typeface="ＭＳ Ｐゴシック" charset="0"/>
                <a:cs typeface="Georgia" charset="0"/>
              </a:rPr>
              <a:t>5 </a:t>
            </a:r>
            <a:r>
              <a:rPr lang="en-US" sz="1800" dirty="0">
                <a:solidFill>
                  <a:schemeClr val="bg1"/>
                </a:solidFill>
                <a:latin typeface="Georgia" charset="0"/>
                <a:ea typeface="ＭＳ Ｐゴシック" charset="0"/>
                <a:cs typeface="Georgia" charset="0"/>
              </a:rPr>
              <a:t>minutes available)</a:t>
            </a:r>
            <a:br>
              <a:rPr lang="en-US" sz="1800" dirty="0">
                <a:solidFill>
                  <a:schemeClr val="bg1"/>
                </a:solidFill>
                <a:latin typeface="Georgia" charset="0"/>
                <a:ea typeface="ＭＳ Ｐゴシック" charset="0"/>
                <a:cs typeface="Georgia" charset="0"/>
              </a:rPr>
            </a:br>
            <a:r>
              <a:rPr lang="en-US" sz="1800" dirty="0">
                <a:solidFill>
                  <a:schemeClr val="bg1"/>
                </a:solidFill>
                <a:latin typeface="Georgia" charset="0"/>
                <a:ea typeface="ＭＳ Ｐゴシック" charset="0"/>
                <a:cs typeface="Georgia" charset="0"/>
              </a:rPr>
              <a:t>- the distractions within the presentation environment</a:t>
            </a:r>
            <a:br>
              <a:rPr lang="en-US" sz="1800" dirty="0">
                <a:solidFill>
                  <a:schemeClr val="bg1"/>
                </a:solidFill>
                <a:latin typeface="Georgia" charset="0"/>
                <a:ea typeface="ＭＳ Ｐゴシック" charset="0"/>
                <a:cs typeface="Georgia" charset="0"/>
              </a:rPr>
            </a:br>
            <a:r>
              <a:rPr lang="en-US" sz="600" dirty="0">
                <a:solidFill>
                  <a:schemeClr val="bg1"/>
                </a:solidFill>
                <a:latin typeface="Georgia" charset="0"/>
                <a:ea typeface="ＭＳ Ｐゴシック" charset="0"/>
                <a:cs typeface="Georgia" charset="0"/>
              </a:rPr>
              <a:t/>
            </a:r>
            <a:br>
              <a:rPr lang="en-US" sz="600" dirty="0">
                <a:solidFill>
                  <a:schemeClr val="bg1"/>
                </a:solidFill>
                <a:latin typeface="Georgia" charset="0"/>
                <a:ea typeface="ＭＳ Ｐゴシック" charset="0"/>
                <a:cs typeface="Georgia" charset="0"/>
              </a:rPr>
            </a:br>
            <a:r>
              <a:rPr lang="en-US" sz="1800" dirty="0">
                <a:solidFill>
                  <a:schemeClr val="bg1"/>
                </a:solidFill>
                <a:latin typeface="Georgia" charset="0"/>
                <a:ea typeface="ＭＳ Ｐゴシック" charset="0"/>
                <a:cs typeface="Georgia" charset="0"/>
              </a:rPr>
              <a:t>For your preparation, you will find The 3 Colors of </a:t>
            </a:r>
            <a:r>
              <a:rPr lang="en-US" sz="1800" dirty="0" smtClean="0">
                <a:solidFill>
                  <a:schemeClr val="bg1"/>
                </a:solidFill>
                <a:latin typeface="Georgia" charset="0"/>
                <a:ea typeface="ＭＳ Ｐゴシック" charset="0"/>
                <a:cs typeface="Georgia" charset="0"/>
              </a:rPr>
              <a:t>Ministry book </a:t>
            </a:r>
            <a:r>
              <a:rPr lang="en-US" sz="1800" dirty="0">
                <a:solidFill>
                  <a:schemeClr val="bg1"/>
                </a:solidFill>
                <a:latin typeface="Georgia" charset="0"/>
                <a:ea typeface="ＭＳ Ｐゴシック" charset="0"/>
                <a:cs typeface="Georgia" charset="0"/>
              </a:rPr>
              <a:t>page references in the notes section on each slide.</a:t>
            </a:r>
            <a:br>
              <a:rPr lang="en-US" sz="1800" dirty="0">
                <a:solidFill>
                  <a:schemeClr val="bg1"/>
                </a:solidFill>
                <a:latin typeface="Georgia" charset="0"/>
                <a:ea typeface="ＭＳ Ｐゴシック" charset="0"/>
                <a:cs typeface="Georgia" charset="0"/>
              </a:rPr>
            </a:br>
            <a:r>
              <a:rPr lang="en-US" sz="600" dirty="0">
                <a:solidFill>
                  <a:schemeClr val="bg1"/>
                </a:solidFill>
                <a:latin typeface="Georgia" charset="0"/>
                <a:ea typeface="ＭＳ Ｐゴシック" charset="0"/>
                <a:cs typeface="Georgia" charset="0"/>
              </a:rPr>
              <a:t/>
            </a:r>
            <a:br>
              <a:rPr lang="en-US" sz="600" dirty="0">
                <a:solidFill>
                  <a:schemeClr val="bg1"/>
                </a:solidFill>
                <a:latin typeface="Georgia" charset="0"/>
                <a:ea typeface="ＭＳ Ｐゴシック" charset="0"/>
                <a:cs typeface="Georgia" charset="0"/>
              </a:rPr>
            </a:br>
            <a:r>
              <a:rPr lang="en-US" sz="1800" dirty="0">
                <a:solidFill>
                  <a:schemeClr val="bg1"/>
                </a:solidFill>
                <a:latin typeface="Georgia" charset="0"/>
                <a:ea typeface="ＭＳ Ｐゴシック" charset="0"/>
                <a:cs typeface="Georgia" charset="0"/>
              </a:rPr>
              <a:t>Also, as part of your presentation, be prepared with your own personal stories from using The 3 Colors of </a:t>
            </a:r>
            <a:r>
              <a:rPr lang="en-US" sz="1800" dirty="0" smtClean="0">
                <a:solidFill>
                  <a:schemeClr val="bg1"/>
                </a:solidFill>
                <a:latin typeface="Georgia" charset="0"/>
                <a:ea typeface="ＭＳ Ｐゴシック" charset="0"/>
                <a:cs typeface="Georgia" charset="0"/>
              </a:rPr>
              <a:t>Ministry.</a:t>
            </a:r>
            <a:r>
              <a:rPr lang="en-US" sz="1800" dirty="0">
                <a:solidFill>
                  <a:schemeClr val="bg1"/>
                </a:solidFill>
                <a:latin typeface="Georgia" charset="0"/>
                <a:ea typeface="ＭＳ Ｐゴシック" charset="0"/>
                <a:cs typeface="Georgia" charset="0"/>
              </a:rPr>
              <a:t/>
            </a:r>
            <a:br>
              <a:rPr lang="en-US" sz="1800" dirty="0">
                <a:solidFill>
                  <a:schemeClr val="bg1"/>
                </a:solidFill>
                <a:latin typeface="Georgia" charset="0"/>
                <a:ea typeface="ＭＳ Ｐゴシック" charset="0"/>
                <a:cs typeface="Georgia" charset="0"/>
              </a:rPr>
            </a:br>
            <a:r>
              <a:rPr lang="en-US" sz="600" dirty="0">
                <a:solidFill>
                  <a:schemeClr val="bg1"/>
                </a:solidFill>
                <a:latin typeface="Georgia" charset="0"/>
                <a:ea typeface="ＭＳ Ｐゴシック" charset="0"/>
                <a:cs typeface="Georgia" charset="0"/>
              </a:rPr>
              <a:t/>
            </a:r>
            <a:br>
              <a:rPr lang="en-US" sz="600" dirty="0">
                <a:solidFill>
                  <a:schemeClr val="bg1"/>
                </a:solidFill>
                <a:latin typeface="Georgia" charset="0"/>
                <a:ea typeface="ＭＳ Ｐゴシック" charset="0"/>
                <a:cs typeface="Georgia" charset="0"/>
              </a:rPr>
            </a:br>
            <a:r>
              <a:rPr lang="en-US" sz="1800" dirty="0">
                <a:solidFill>
                  <a:schemeClr val="bg1"/>
                </a:solidFill>
                <a:latin typeface="Georgia" charset="0"/>
                <a:ea typeface="ＭＳ Ｐゴシック" charset="0"/>
                <a:cs typeface="Georgia" charset="0"/>
              </a:rPr>
              <a:t>Thanks for your important ministry.</a:t>
            </a:r>
            <a:br>
              <a:rPr lang="en-US" sz="1800" dirty="0">
                <a:solidFill>
                  <a:schemeClr val="bg1"/>
                </a:solidFill>
                <a:latin typeface="Georgia" charset="0"/>
                <a:ea typeface="ＭＳ Ｐゴシック" charset="0"/>
                <a:cs typeface="Georgia" charset="0"/>
              </a:rPr>
            </a:br>
            <a:r>
              <a:rPr lang="en-US" sz="600" dirty="0">
                <a:solidFill>
                  <a:schemeClr val="bg1"/>
                </a:solidFill>
                <a:latin typeface="Georgia" charset="0"/>
                <a:ea typeface="ＭＳ Ｐゴシック" charset="0"/>
                <a:cs typeface="Georgia" charset="0"/>
              </a:rPr>
              <a:t/>
            </a:r>
            <a:br>
              <a:rPr lang="en-US" sz="600" dirty="0">
                <a:solidFill>
                  <a:schemeClr val="bg1"/>
                </a:solidFill>
                <a:latin typeface="Georgia" charset="0"/>
                <a:ea typeface="ＭＳ Ｐゴシック" charset="0"/>
                <a:cs typeface="Georgia" charset="0"/>
              </a:rPr>
            </a:br>
            <a:r>
              <a:rPr lang="en-US" sz="1800" dirty="0">
                <a:solidFill>
                  <a:schemeClr val="bg1"/>
                </a:solidFill>
                <a:latin typeface="Georgia" charset="0"/>
                <a:ea typeface="ＭＳ Ｐゴシック" charset="0"/>
                <a:cs typeface="Georgia" charset="0"/>
              </a:rPr>
              <a:t>Blessings</a:t>
            </a:r>
            <a:br>
              <a:rPr lang="en-US" sz="1800" dirty="0">
                <a:solidFill>
                  <a:schemeClr val="bg1"/>
                </a:solidFill>
                <a:latin typeface="Georgia" charset="0"/>
                <a:ea typeface="ＭＳ Ｐゴシック" charset="0"/>
                <a:cs typeface="Georgia" charset="0"/>
              </a:rPr>
            </a:br>
            <a:r>
              <a:rPr lang="en-US" sz="600" dirty="0">
                <a:solidFill>
                  <a:schemeClr val="bg1"/>
                </a:solidFill>
                <a:latin typeface="Georgia" charset="0"/>
                <a:ea typeface="ＭＳ Ｐゴシック" charset="0"/>
                <a:cs typeface="Georgia" charset="0"/>
              </a:rPr>
              <a:t/>
            </a:r>
            <a:br>
              <a:rPr lang="en-US" sz="600" dirty="0">
                <a:solidFill>
                  <a:schemeClr val="bg1"/>
                </a:solidFill>
                <a:latin typeface="Georgia" charset="0"/>
                <a:ea typeface="ＭＳ Ｐゴシック" charset="0"/>
                <a:cs typeface="Georgia" charset="0"/>
              </a:rPr>
            </a:br>
            <a:r>
              <a:rPr lang="en-US" sz="1800" dirty="0" smtClean="0">
                <a:solidFill>
                  <a:schemeClr val="bg1"/>
                </a:solidFill>
                <a:latin typeface="Georgia" charset="0"/>
                <a:ea typeface="ＭＳ Ｐゴシック" charset="0"/>
                <a:cs typeface="Georgia" charset="0"/>
              </a:rPr>
              <a:t>NCD International</a:t>
            </a:r>
            <a:endParaRPr lang="en-US" sz="1800" dirty="0">
              <a:solidFill>
                <a:schemeClr val="bg1"/>
              </a:solidFill>
              <a:latin typeface="Georgia" charset="0"/>
              <a:ea typeface="ＭＳ Ｐゴシック" charset="0"/>
              <a:cs typeface="Georgia" charset="0"/>
            </a:endParaRP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Starting point 2: Martha</a:t>
            </a:r>
            <a:endParaRPr lang="en-US" sz="3400" dirty="0"/>
          </a:p>
        </p:txBody>
      </p:sp>
      <p:pic>
        <p:nvPicPr>
          <p:cNvPr id="7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6225" y="1054070"/>
            <a:ext cx="5494588" cy="549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0" name="Donut 49"/>
          <p:cNvSpPr/>
          <p:nvPr/>
        </p:nvSpPr>
        <p:spPr bwMode="auto">
          <a:xfrm>
            <a:off x="2322522" y="1541200"/>
            <a:ext cx="4500000" cy="4500000"/>
          </a:xfrm>
          <a:prstGeom prst="donut">
            <a:avLst>
              <a:gd name="adj" fmla="val 7474"/>
            </a:avLst>
          </a:prstGeom>
          <a:solidFill>
            <a:srgbClr val="000000"/>
          </a:solidFill>
          <a:ln>
            <a:noFill/>
          </a:ln>
          <a:effectLst/>
          <a:scene3d>
            <a:camera prst="orthographicFront"/>
            <a:lightRig rig="threePt" dir="t"/>
          </a:scene3d>
          <a:sp3d>
            <a:bevelT/>
          </a:sp3d>
        </p:spPr>
        <p:txBody>
          <a:bodyPr/>
          <a:lstStyle/>
          <a:p>
            <a:pPr algn="ctr">
              <a:defRPr/>
            </a:pPr>
            <a:endParaRPr lang="en-US" sz="2200" b="1">
              <a:latin typeface="Tahoma"/>
              <a:cs typeface="Tahoma"/>
            </a:endParaRPr>
          </a:p>
        </p:txBody>
      </p:sp>
      <p:sp>
        <p:nvSpPr>
          <p:cNvPr id="7" name="TextBox 6"/>
          <p:cNvSpPr txBox="1">
            <a:spLocks noChangeAspect="1"/>
          </p:cNvSpPr>
          <p:nvPr/>
        </p:nvSpPr>
        <p:spPr>
          <a:xfrm rot="7198033">
            <a:off x="3507346" y="2765849"/>
            <a:ext cx="2113006" cy="2113005"/>
          </a:xfrm>
          <a:prstGeom prst="rect">
            <a:avLst/>
          </a:prstGeom>
          <a:noFill/>
        </p:spPr>
        <p:txBody>
          <a:bodyPr wrap="square" rtlCol="0">
            <a:prstTxWarp prst="textArchUp">
              <a:avLst/>
            </a:prstTxWarp>
            <a:spAutoFit/>
          </a:bodyPr>
          <a:lstStyle/>
          <a:p>
            <a:pPr algn="ctr"/>
            <a:r>
              <a:rPr lang="en-US" sz="1800" b="1" dirty="0">
                <a:solidFill>
                  <a:srgbClr val="000000"/>
                </a:solidFill>
                <a:latin typeface="Tahoma"/>
                <a:cs typeface="Tahoma"/>
              </a:rPr>
              <a:t>c</a:t>
            </a:r>
            <a:r>
              <a:rPr lang="en-US" sz="1800" b="1" dirty="0" smtClean="0">
                <a:solidFill>
                  <a:srgbClr val="000000"/>
                </a:solidFill>
                <a:latin typeface="Tahoma"/>
                <a:cs typeface="Tahoma"/>
              </a:rPr>
              <a:t>ommitment</a:t>
            </a:r>
            <a:endParaRPr lang="en-US" sz="1800" b="1" dirty="0">
              <a:solidFill>
                <a:srgbClr val="000000"/>
              </a:solidFill>
              <a:latin typeface="Tahoma"/>
              <a:cs typeface="Tahoma"/>
            </a:endParaRPr>
          </a:p>
        </p:txBody>
      </p:sp>
      <p:sp>
        <p:nvSpPr>
          <p:cNvPr id="8" name="TextBox 7"/>
          <p:cNvSpPr txBox="1">
            <a:spLocks noChangeAspect="1"/>
          </p:cNvSpPr>
          <p:nvPr/>
        </p:nvSpPr>
        <p:spPr>
          <a:xfrm rot="14405587">
            <a:off x="3534584" y="2749913"/>
            <a:ext cx="2121457" cy="2121457"/>
          </a:xfrm>
          <a:prstGeom prst="rect">
            <a:avLst/>
          </a:prstGeom>
          <a:noFill/>
        </p:spPr>
        <p:txBody>
          <a:bodyPr wrap="square" rtlCol="0">
            <a:prstTxWarp prst="textArchUp">
              <a:avLst/>
            </a:prstTxWarp>
            <a:spAutoFit/>
          </a:bodyPr>
          <a:lstStyle/>
          <a:p>
            <a:pPr algn="ctr"/>
            <a:r>
              <a:rPr lang="en-US" sz="1800" b="1" dirty="0" smtClean="0">
                <a:solidFill>
                  <a:srgbClr val="000000"/>
                </a:solidFill>
                <a:latin typeface="Tahoma"/>
                <a:cs typeface="Tahoma"/>
              </a:rPr>
              <a:t>power</a:t>
            </a:r>
            <a:endParaRPr lang="en-US" sz="1800" b="1" dirty="0">
              <a:solidFill>
                <a:srgbClr val="000000"/>
              </a:solidFill>
              <a:latin typeface="Tahoma"/>
              <a:cs typeface="Tahoma"/>
            </a:endParaRPr>
          </a:p>
        </p:txBody>
      </p:sp>
      <p:sp>
        <p:nvSpPr>
          <p:cNvPr id="9" name="TextBox 8"/>
          <p:cNvSpPr txBox="1">
            <a:spLocks noChangeAspect="1"/>
          </p:cNvSpPr>
          <p:nvPr/>
        </p:nvSpPr>
        <p:spPr>
          <a:xfrm>
            <a:off x="3514452" y="2718218"/>
            <a:ext cx="2131908" cy="2131906"/>
          </a:xfrm>
          <a:prstGeom prst="rect">
            <a:avLst/>
          </a:prstGeom>
          <a:noFill/>
        </p:spPr>
        <p:txBody>
          <a:bodyPr wrap="square" rtlCol="0">
            <a:prstTxWarp prst="textArchUp">
              <a:avLst/>
            </a:prstTxWarp>
            <a:spAutoFit/>
          </a:bodyPr>
          <a:lstStyle/>
          <a:p>
            <a:pPr algn="ctr"/>
            <a:r>
              <a:rPr lang="en-US" sz="1800" b="1" dirty="0">
                <a:solidFill>
                  <a:srgbClr val="000000"/>
                </a:solidFill>
                <a:latin typeface="Tahoma"/>
                <a:cs typeface="Tahoma"/>
              </a:rPr>
              <a:t>w</a:t>
            </a:r>
            <a:r>
              <a:rPr lang="en-US" sz="1800" b="1" dirty="0" smtClean="0">
                <a:solidFill>
                  <a:srgbClr val="000000"/>
                </a:solidFill>
                <a:latin typeface="Tahoma"/>
                <a:cs typeface="Tahoma"/>
              </a:rPr>
              <a:t>isdom</a:t>
            </a:r>
            <a:endParaRPr lang="en-US" sz="1800" b="1" dirty="0">
              <a:solidFill>
                <a:srgbClr val="000000"/>
              </a:solidFill>
              <a:latin typeface="Tahoma"/>
              <a:cs typeface="Tahoma"/>
            </a:endParaRPr>
          </a:p>
        </p:txBody>
      </p:sp>
      <p:pic>
        <p:nvPicPr>
          <p:cNvPr id="10" name="Picture 9" descr="yellow circl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15816" y="2132856"/>
            <a:ext cx="3316451" cy="3312000"/>
          </a:xfrm>
          <a:prstGeom prst="rect">
            <a:avLst/>
          </a:prstGeom>
        </p:spPr>
      </p:pic>
    </p:spTree>
    <p:extLst>
      <p:ext uri="{BB962C8B-B14F-4D97-AF65-F5344CB8AC3E}">
        <p14:creationId xmlns:p14="http://schemas.microsoft.com/office/powerpoint/2010/main" val="227543219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42" presetClass="path" presetSubtype="0" accel="50000" decel="50000" fill="hold" nodeType="afterEffect">
                                  <p:stCondLst>
                                    <p:cond delay="0"/>
                                  </p:stCondLst>
                                  <p:childTnLst>
                                    <p:animMotion origin="layout" path="M 4.3001E-6 -1.26822E-6 L 0.10924 0.08031 " pathEditMode="relative" rAng="0" ptsTypes="AA">
                                      <p:cBhvr>
                                        <p:cTn id="10" dur="2000" fill="hold"/>
                                        <p:tgtEl>
                                          <p:spTgt spid="10"/>
                                        </p:tgtEl>
                                        <p:attrNameLst>
                                          <p:attrName>ppt_x</p:attrName>
                                          <p:attrName>ppt_y</p:attrName>
                                        </p:attrNameLst>
                                      </p:cBhvr>
                                      <p:rCtr x="5453" y="40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Starting point 3: Mary</a:t>
            </a:r>
            <a:endParaRPr lang="en-US" sz="3400" dirty="0"/>
          </a:p>
        </p:txBody>
      </p:sp>
      <p:pic>
        <p:nvPicPr>
          <p:cNvPr id="7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6225" y="1054070"/>
            <a:ext cx="5494588" cy="549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0" name="Donut 49"/>
          <p:cNvSpPr/>
          <p:nvPr/>
        </p:nvSpPr>
        <p:spPr bwMode="auto">
          <a:xfrm>
            <a:off x="2322522" y="1541200"/>
            <a:ext cx="4500000" cy="4500000"/>
          </a:xfrm>
          <a:prstGeom prst="donut">
            <a:avLst>
              <a:gd name="adj" fmla="val 7474"/>
            </a:avLst>
          </a:prstGeom>
          <a:solidFill>
            <a:srgbClr val="000000"/>
          </a:solidFill>
          <a:ln>
            <a:noFill/>
          </a:ln>
          <a:effectLst/>
          <a:scene3d>
            <a:camera prst="orthographicFront"/>
            <a:lightRig rig="threePt" dir="t"/>
          </a:scene3d>
          <a:sp3d>
            <a:bevelT/>
          </a:sp3d>
        </p:spPr>
        <p:txBody>
          <a:bodyPr/>
          <a:lstStyle/>
          <a:p>
            <a:pPr algn="ctr">
              <a:defRPr/>
            </a:pPr>
            <a:endParaRPr lang="en-US" sz="2200" b="1">
              <a:latin typeface="Tahoma"/>
              <a:cs typeface="Tahoma"/>
            </a:endParaRPr>
          </a:p>
        </p:txBody>
      </p:sp>
      <p:sp>
        <p:nvSpPr>
          <p:cNvPr id="7" name="TextBox 6"/>
          <p:cNvSpPr txBox="1">
            <a:spLocks noChangeAspect="1"/>
          </p:cNvSpPr>
          <p:nvPr/>
        </p:nvSpPr>
        <p:spPr>
          <a:xfrm rot="7198033">
            <a:off x="3507346" y="2765849"/>
            <a:ext cx="2113006" cy="2113005"/>
          </a:xfrm>
          <a:prstGeom prst="rect">
            <a:avLst/>
          </a:prstGeom>
          <a:noFill/>
        </p:spPr>
        <p:txBody>
          <a:bodyPr wrap="square" rtlCol="0">
            <a:prstTxWarp prst="textArchUp">
              <a:avLst/>
            </a:prstTxWarp>
            <a:spAutoFit/>
          </a:bodyPr>
          <a:lstStyle/>
          <a:p>
            <a:pPr algn="ctr"/>
            <a:r>
              <a:rPr lang="en-US" sz="1800" b="1" dirty="0">
                <a:solidFill>
                  <a:srgbClr val="000000"/>
                </a:solidFill>
                <a:latin typeface="Tahoma"/>
                <a:cs typeface="Tahoma"/>
              </a:rPr>
              <a:t>c</a:t>
            </a:r>
            <a:r>
              <a:rPr lang="en-US" sz="1800" b="1" dirty="0" smtClean="0">
                <a:solidFill>
                  <a:srgbClr val="000000"/>
                </a:solidFill>
                <a:latin typeface="Tahoma"/>
                <a:cs typeface="Tahoma"/>
              </a:rPr>
              <a:t>ommitment</a:t>
            </a:r>
            <a:endParaRPr lang="en-US" sz="1800" b="1" dirty="0">
              <a:solidFill>
                <a:srgbClr val="000000"/>
              </a:solidFill>
              <a:latin typeface="Tahoma"/>
              <a:cs typeface="Tahoma"/>
            </a:endParaRPr>
          </a:p>
        </p:txBody>
      </p:sp>
      <p:sp>
        <p:nvSpPr>
          <p:cNvPr id="8" name="TextBox 7"/>
          <p:cNvSpPr txBox="1">
            <a:spLocks noChangeAspect="1"/>
          </p:cNvSpPr>
          <p:nvPr/>
        </p:nvSpPr>
        <p:spPr>
          <a:xfrm rot="14405587">
            <a:off x="3534584" y="2749913"/>
            <a:ext cx="2121457" cy="2121457"/>
          </a:xfrm>
          <a:prstGeom prst="rect">
            <a:avLst/>
          </a:prstGeom>
          <a:noFill/>
        </p:spPr>
        <p:txBody>
          <a:bodyPr wrap="square" rtlCol="0">
            <a:prstTxWarp prst="textArchUp">
              <a:avLst/>
            </a:prstTxWarp>
            <a:spAutoFit/>
          </a:bodyPr>
          <a:lstStyle/>
          <a:p>
            <a:pPr algn="ctr"/>
            <a:r>
              <a:rPr lang="en-US" sz="1800" b="1" dirty="0" smtClean="0">
                <a:solidFill>
                  <a:srgbClr val="000000"/>
                </a:solidFill>
                <a:latin typeface="Tahoma"/>
                <a:cs typeface="Tahoma"/>
              </a:rPr>
              <a:t>power</a:t>
            </a:r>
            <a:endParaRPr lang="en-US" sz="1800" b="1" dirty="0">
              <a:solidFill>
                <a:srgbClr val="000000"/>
              </a:solidFill>
              <a:latin typeface="Tahoma"/>
              <a:cs typeface="Tahoma"/>
            </a:endParaRPr>
          </a:p>
        </p:txBody>
      </p:sp>
      <p:sp>
        <p:nvSpPr>
          <p:cNvPr id="9" name="TextBox 8"/>
          <p:cNvSpPr txBox="1">
            <a:spLocks noChangeAspect="1"/>
          </p:cNvSpPr>
          <p:nvPr/>
        </p:nvSpPr>
        <p:spPr>
          <a:xfrm>
            <a:off x="3514452" y="2718218"/>
            <a:ext cx="2131908" cy="2131906"/>
          </a:xfrm>
          <a:prstGeom prst="rect">
            <a:avLst/>
          </a:prstGeom>
          <a:noFill/>
        </p:spPr>
        <p:txBody>
          <a:bodyPr wrap="square" rtlCol="0">
            <a:prstTxWarp prst="textArchUp">
              <a:avLst/>
            </a:prstTxWarp>
            <a:spAutoFit/>
          </a:bodyPr>
          <a:lstStyle/>
          <a:p>
            <a:pPr algn="ctr"/>
            <a:r>
              <a:rPr lang="en-US" sz="1800" b="1" dirty="0">
                <a:solidFill>
                  <a:srgbClr val="000000"/>
                </a:solidFill>
                <a:latin typeface="Tahoma"/>
                <a:cs typeface="Tahoma"/>
              </a:rPr>
              <a:t>w</a:t>
            </a:r>
            <a:r>
              <a:rPr lang="en-US" sz="1800" b="1" dirty="0" smtClean="0">
                <a:solidFill>
                  <a:srgbClr val="000000"/>
                </a:solidFill>
                <a:latin typeface="Tahoma"/>
                <a:cs typeface="Tahoma"/>
              </a:rPr>
              <a:t>isdom</a:t>
            </a:r>
            <a:endParaRPr lang="en-US" sz="1800" b="1" dirty="0">
              <a:solidFill>
                <a:srgbClr val="000000"/>
              </a:solidFill>
              <a:latin typeface="Tahoma"/>
              <a:cs typeface="Tahoma"/>
            </a:endParaRPr>
          </a:p>
        </p:txBody>
      </p:sp>
      <p:pic>
        <p:nvPicPr>
          <p:cNvPr id="10" name="Picture 9" descr="yellow circl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15816" y="2132856"/>
            <a:ext cx="3316451" cy="3312000"/>
          </a:xfrm>
          <a:prstGeom prst="rect">
            <a:avLst/>
          </a:prstGeom>
        </p:spPr>
      </p:pic>
    </p:spTree>
    <p:extLst>
      <p:ext uri="{BB962C8B-B14F-4D97-AF65-F5344CB8AC3E}">
        <p14:creationId xmlns:p14="http://schemas.microsoft.com/office/powerpoint/2010/main" val="236492000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42" presetClass="path" presetSubtype="0" accel="50000" decel="50000" fill="hold" nodeType="afterEffect">
                                  <p:stCondLst>
                                    <p:cond delay="0"/>
                                  </p:stCondLst>
                                  <p:childTnLst>
                                    <p:animMotion origin="layout" path="M -0.00018 1.57834E-6 L -0.11827 0.09442 " pathEditMode="relative" rAng="0" ptsTypes="AA">
                                      <p:cBhvr>
                                        <p:cTn id="10" dur="2000" fill="hold"/>
                                        <p:tgtEl>
                                          <p:spTgt spid="10"/>
                                        </p:tgtEl>
                                        <p:attrNameLst>
                                          <p:attrName>ppt_x</p:attrName>
                                          <p:attrName>ppt_y</p:attrName>
                                        </p:attrNameLst>
                                      </p:cBhvr>
                                      <p:rCtr x="-5905" y="47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Starting point 4: Moses</a:t>
            </a:r>
            <a:endParaRPr lang="en-US" sz="3400" dirty="0"/>
          </a:p>
        </p:txBody>
      </p:sp>
      <p:pic>
        <p:nvPicPr>
          <p:cNvPr id="7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6225" y="1054070"/>
            <a:ext cx="5494588" cy="549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0" name="Donut 49"/>
          <p:cNvSpPr/>
          <p:nvPr/>
        </p:nvSpPr>
        <p:spPr bwMode="auto">
          <a:xfrm>
            <a:off x="2322522" y="1541200"/>
            <a:ext cx="4500000" cy="4500000"/>
          </a:xfrm>
          <a:prstGeom prst="donut">
            <a:avLst>
              <a:gd name="adj" fmla="val 7474"/>
            </a:avLst>
          </a:prstGeom>
          <a:solidFill>
            <a:srgbClr val="000000"/>
          </a:solidFill>
          <a:ln>
            <a:noFill/>
          </a:ln>
          <a:effectLst/>
          <a:scene3d>
            <a:camera prst="orthographicFront"/>
            <a:lightRig rig="threePt" dir="t"/>
          </a:scene3d>
          <a:sp3d>
            <a:bevelT/>
          </a:sp3d>
        </p:spPr>
        <p:txBody>
          <a:bodyPr/>
          <a:lstStyle/>
          <a:p>
            <a:pPr algn="ctr">
              <a:defRPr/>
            </a:pPr>
            <a:endParaRPr lang="en-US" sz="2200" b="1">
              <a:latin typeface="Tahoma"/>
              <a:cs typeface="Tahoma"/>
            </a:endParaRPr>
          </a:p>
        </p:txBody>
      </p:sp>
      <p:sp>
        <p:nvSpPr>
          <p:cNvPr id="7" name="TextBox 6"/>
          <p:cNvSpPr txBox="1">
            <a:spLocks noChangeAspect="1"/>
          </p:cNvSpPr>
          <p:nvPr/>
        </p:nvSpPr>
        <p:spPr>
          <a:xfrm rot="7198033">
            <a:off x="3507346" y="2765849"/>
            <a:ext cx="2113006" cy="2113005"/>
          </a:xfrm>
          <a:prstGeom prst="rect">
            <a:avLst/>
          </a:prstGeom>
          <a:noFill/>
        </p:spPr>
        <p:txBody>
          <a:bodyPr wrap="square" rtlCol="0">
            <a:prstTxWarp prst="textArchUp">
              <a:avLst/>
            </a:prstTxWarp>
            <a:spAutoFit/>
          </a:bodyPr>
          <a:lstStyle/>
          <a:p>
            <a:pPr algn="ctr"/>
            <a:r>
              <a:rPr lang="en-US" sz="1800" b="1" dirty="0">
                <a:solidFill>
                  <a:srgbClr val="000000"/>
                </a:solidFill>
                <a:latin typeface="Tahoma"/>
                <a:cs typeface="Tahoma"/>
              </a:rPr>
              <a:t>c</a:t>
            </a:r>
            <a:r>
              <a:rPr lang="en-US" sz="1800" b="1" dirty="0" smtClean="0">
                <a:solidFill>
                  <a:srgbClr val="000000"/>
                </a:solidFill>
                <a:latin typeface="Tahoma"/>
                <a:cs typeface="Tahoma"/>
              </a:rPr>
              <a:t>ommitment</a:t>
            </a:r>
            <a:endParaRPr lang="en-US" sz="1800" b="1" dirty="0">
              <a:solidFill>
                <a:srgbClr val="000000"/>
              </a:solidFill>
              <a:latin typeface="Tahoma"/>
              <a:cs typeface="Tahoma"/>
            </a:endParaRPr>
          </a:p>
        </p:txBody>
      </p:sp>
      <p:sp>
        <p:nvSpPr>
          <p:cNvPr id="8" name="TextBox 7"/>
          <p:cNvSpPr txBox="1">
            <a:spLocks noChangeAspect="1"/>
          </p:cNvSpPr>
          <p:nvPr/>
        </p:nvSpPr>
        <p:spPr>
          <a:xfrm rot="14405587">
            <a:off x="3534584" y="2749913"/>
            <a:ext cx="2121457" cy="2121457"/>
          </a:xfrm>
          <a:prstGeom prst="rect">
            <a:avLst/>
          </a:prstGeom>
          <a:noFill/>
        </p:spPr>
        <p:txBody>
          <a:bodyPr wrap="square" rtlCol="0">
            <a:prstTxWarp prst="textArchUp">
              <a:avLst/>
            </a:prstTxWarp>
            <a:spAutoFit/>
          </a:bodyPr>
          <a:lstStyle/>
          <a:p>
            <a:pPr algn="ctr"/>
            <a:r>
              <a:rPr lang="en-US" sz="1800" b="1" dirty="0" smtClean="0">
                <a:solidFill>
                  <a:srgbClr val="000000"/>
                </a:solidFill>
                <a:latin typeface="Tahoma"/>
                <a:cs typeface="Tahoma"/>
              </a:rPr>
              <a:t>power</a:t>
            </a:r>
            <a:endParaRPr lang="en-US" sz="1800" b="1" dirty="0">
              <a:solidFill>
                <a:srgbClr val="000000"/>
              </a:solidFill>
              <a:latin typeface="Tahoma"/>
              <a:cs typeface="Tahoma"/>
            </a:endParaRPr>
          </a:p>
        </p:txBody>
      </p:sp>
      <p:sp>
        <p:nvSpPr>
          <p:cNvPr id="9" name="TextBox 8"/>
          <p:cNvSpPr txBox="1">
            <a:spLocks noChangeAspect="1"/>
          </p:cNvSpPr>
          <p:nvPr/>
        </p:nvSpPr>
        <p:spPr>
          <a:xfrm>
            <a:off x="3514452" y="2718218"/>
            <a:ext cx="2131908" cy="2131906"/>
          </a:xfrm>
          <a:prstGeom prst="rect">
            <a:avLst/>
          </a:prstGeom>
          <a:noFill/>
        </p:spPr>
        <p:txBody>
          <a:bodyPr wrap="square" rtlCol="0">
            <a:prstTxWarp prst="textArchUp">
              <a:avLst/>
            </a:prstTxWarp>
            <a:spAutoFit/>
          </a:bodyPr>
          <a:lstStyle/>
          <a:p>
            <a:pPr algn="ctr"/>
            <a:r>
              <a:rPr lang="en-US" sz="1800" b="1" dirty="0">
                <a:solidFill>
                  <a:srgbClr val="000000"/>
                </a:solidFill>
                <a:latin typeface="Tahoma"/>
                <a:cs typeface="Tahoma"/>
              </a:rPr>
              <a:t>w</a:t>
            </a:r>
            <a:r>
              <a:rPr lang="en-US" sz="1800" b="1" dirty="0" smtClean="0">
                <a:solidFill>
                  <a:srgbClr val="000000"/>
                </a:solidFill>
                <a:latin typeface="Tahoma"/>
                <a:cs typeface="Tahoma"/>
              </a:rPr>
              <a:t>isdom</a:t>
            </a:r>
            <a:endParaRPr lang="en-US" sz="1800" b="1" dirty="0">
              <a:solidFill>
                <a:srgbClr val="000000"/>
              </a:solidFill>
              <a:latin typeface="Tahoma"/>
              <a:cs typeface="Tahoma"/>
            </a:endParaRPr>
          </a:p>
        </p:txBody>
      </p:sp>
      <p:pic>
        <p:nvPicPr>
          <p:cNvPr id="10" name="Picture 9" descr="yellow circl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15816" y="2132856"/>
            <a:ext cx="3316451" cy="3312000"/>
          </a:xfrm>
          <a:prstGeom prst="rect">
            <a:avLst/>
          </a:prstGeom>
        </p:spPr>
      </p:pic>
    </p:spTree>
    <p:extLst>
      <p:ext uri="{BB962C8B-B14F-4D97-AF65-F5344CB8AC3E}">
        <p14:creationId xmlns:p14="http://schemas.microsoft.com/office/powerpoint/2010/main" val="53021322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42" presetClass="path" presetSubtype="0" accel="50000" decel="50000" fill="hold" nodeType="afterEffect">
                                  <p:stCondLst>
                                    <p:cond delay="0"/>
                                  </p:stCondLst>
                                  <p:childTnLst>
                                    <p:animMotion origin="layout" path="M 2.65717E-6 1.57834E-6 L 0.11011 -0.08401 " pathEditMode="relative" rAng="0" ptsTypes="AA">
                                      <p:cBhvr>
                                        <p:cTn id="10" dur="2000" fill="hold"/>
                                        <p:tgtEl>
                                          <p:spTgt spid="10"/>
                                        </p:tgtEl>
                                        <p:attrNameLst>
                                          <p:attrName>ppt_x</p:attrName>
                                          <p:attrName>ppt_y</p:attrName>
                                        </p:attrNameLst>
                                      </p:cBhvr>
                                      <p:rCtr x="5505" y="-42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Starting point 5: Peter</a:t>
            </a:r>
            <a:endParaRPr lang="en-US" sz="3400" dirty="0"/>
          </a:p>
        </p:txBody>
      </p:sp>
      <p:pic>
        <p:nvPicPr>
          <p:cNvPr id="7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6225" y="1054070"/>
            <a:ext cx="5494588" cy="549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0" name="Donut 49"/>
          <p:cNvSpPr/>
          <p:nvPr/>
        </p:nvSpPr>
        <p:spPr bwMode="auto">
          <a:xfrm>
            <a:off x="2322522" y="1541200"/>
            <a:ext cx="4500000" cy="4500000"/>
          </a:xfrm>
          <a:prstGeom prst="donut">
            <a:avLst>
              <a:gd name="adj" fmla="val 7474"/>
            </a:avLst>
          </a:prstGeom>
          <a:solidFill>
            <a:srgbClr val="000000"/>
          </a:solidFill>
          <a:ln>
            <a:noFill/>
          </a:ln>
          <a:effectLst/>
          <a:scene3d>
            <a:camera prst="orthographicFront"/>
            <a:lightRig rig="threePt" dir="t"/>
          </a:scene3d>
          <a:sp3d>
            <a:bevelT/>
          </a:sp3d>
        </p:spPr>
        <p:txBody>
          <a:bodyPr/>
          <a:lstStyle/>
          <a:p>
            <a:pPr algn="ctr">
              <a:defRPr/>
            </a:pPr>
            <a:endParaRPr lang="en-US" sz="2200" b="1">
              <a:latin typeface="Tahoma"/>
              <a:cs typeface="Tahoma"/>
            </a:endParaRPr>
          </a:p>
        </p:txBody>
      </p:sp>
      <p:sp>
        <p:nvSpPr>
          <p:cNvPr id="7" name="TextBox 6"/>
          <p:cNvSpPr txBox="1">
            <a:spLocks noChangeAspect="1"/>
          </p:cNvSpPr>
          <p:nvPr/>
        </p:nvSpPr>
        <p:spPr>
          <a:xfrm rot="7198033">
            <a:off x="3507346" y="2765849"/>
            <a:ext cx="2113006" cy="2113005"/>
          </a:xfrm>
          <a:prstGeom prst="rect">
            <a:avLst/>
          </a:prstGeom>
          <a:noFill/>
        </p:spPr>
        <p:txBody>
          <a:bodyPr wrap="square" rtlCol="0">
            <a:prstTxWarp prst="textArchUp">
              <a:avLst/>
            </a:prstTxWarp>
            <a:spAutoFit/>
          </a:bodyPr>
          <a:lstStyle/>
          <a:p>
            <a:pPr algn="ctr"/>
            <a:r>
              <a:rPr lang="en-US" sz="1800" b="1" dirty="0">
                <a:solidFill>
                  <a:srgbClr val="000000"/>
                </a:solidFill>
                <a:latin typeface="Tahoma"/>
                <a:cs typeface="Tahoma"/>
              </a:rPr>
              <a:t>c</a:t>
            </a:r>
            <a:r>
              <a:rPr lang="en-US" sz="1800" b="1" dirty="0" smtClean="0">
                <a:solidFill>
                  <a:srgbClr val="000000"/>
                </a:solidFill>
                <a:latin typeface="Tahoma"/>
                <a:cs typeface="Tahoma"/>
              </a:rPr>
              <a:t>ommitment</a:t>
            </a:r>
            <a:endParaRPr lang="en-US" sz="1800" b="1" dirty="0">
              <a:solidFill>
                <a:srgbClr val="000000"/>
              </a:solidFill>
              <a:latin typeface="Tahoma"/>
              <a:cs typeface="Tahoma"/>
            </a:endParaRPr>
          </a:p>
        </p:txBody>
      </p:sp>
      <p:sp>
        <p:nvSpPr>
          <p:cNvPr id="8" name="TextBox 7"/>
          <p:cNvSpPr txBox="1">
            <a:spLocks noChangeAspect="1"/>
          </p:cNvSpPr>
          <p:nvPr/>
        </p:nvSpPr>
        <p:spPr>
          <a:xfrm rot="14405587">
            <a:off x="3534584" y="2749913"/>
            <a:ext cx="2121457" cy="2121457"/>
          </a:xfrm>
          <a:prstGeom prst="rect">
            <a:avLst/>
          </a:prstGeom>
          <a:noFill/>
        </p:spPr>
        <p:txBody>
          <a:bodyPr wrap="square" rtlCol="0">
            <a:prstTxWarp prst="textArchUp">
              <a:avLst/>
            </a:prstTxWarp>
            <a:spAutoFit/>
          </a:bodyPr>
          <a:lstStyle/>
          <a:p>
            <a:pPr algn="ctr"/>
            <a:r>
              <a:rPr lang="en-US" sz="1800" b="1" dirty="0" smtClean="0">
                <a:solidFill>
                  <a:srgbClr val="000000"/>
                </a:solidFill>
                <a:latin typeface="Tahoma"/>
                <a:cs typeface="Tahoma"/>
              </a:rPr>
              <a:t>power</a:t>
            </a:r>
            <a:endParaRPr lang="en-US" sz="1800" b="1" dirty="0">
              <a:solidFill>
                <a:srgbClr val="000000"/>
              </a:solidFill>
              <a:latin typeface="Tahoma"/>
              <a:cs typeface="Tahoma"/>
            </a:endParaRPr>
          </a:p>
        </p:txBody>
      </p:sp>
      <p:sp>
        <p:nvSpPr>
          <p:cNvPr id="9" name="TextBox 8"/>
          <p:cNvSpPr txBox="1">
            <a:spLocks noChangeAspect="1"/>
          </p:cNvSpPr>
          <p:nvPr/>
        </p:nvSpPr>
        <p:spPr>
          <a:xfrm>
            <a:off x="3514452" y="2718218"/>
            <a:ext cx="2131908" cy="2131906"/>
          </a:xfrm>
          <a:prstGeom prst="rect">
            <a:avLst/>
          </a:prstGeom>
          <a:noFill/>
        </p:spPr>
        <p:txBody>
          <a:bodyPr wrap="square" rtlCol="0">
            <a:prstTxWarp prst="textArchUp">
              <a:avLst/>
            </a:prstTxWarp>
            <a:spAutoFit/>
          </a:bodyPr>
          <a:lstStyle/>
          <a:p>
            <a:pPr algn="ctr"/>
            <a:r>
              <a:rPr lang="en-US" sz="1800" b="1" dirty="0">
                <a:solidFill>
                  <a:srgbClr val="000000"/>
                </a:solidFill>
                <a:latin typeface="Tahoma"/>
                <a:cs typeface="Tahoma"/>
              </a:rPr>
              <a:t>w</a:t>
            </a:r>
            <a:r>
              <a:rPr lang="en-US" sz="1800" b="1" dirty="0" smtClean="0">
                <a:solidFill>
                  <a:srgbClr val="000000"/>
                </a:solidFill>
                <a:latin typeface="Tahoma"/>
                <a:cs typeface="Tahoma"/>
              </a:rPr>
              <a:t>isdom</a:t>
            </a:r>
            <a:endParaRPr lang="en-US" sz="1800" b="1" dirty="0">
              <a:solidFill>
                <a:srgbClr val="000000"/>
              </a:solidFill>
              <a:latin typeface="Tahoma"/>
              <a:cs typeface="Tahoma"/>
            </a:endParaRPr>
          </a:p>
        </p:txBody>
      </p:sp>
      <p:pic>
        <p:nvPicPr>
          <p:cNvPr id="10" name="Picture 9" descr="yellow circl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15816" y="2132856"/>
            <a:ext cx="3316451" cy="3312000"/>
          </a:xfrm>
          <a:prstGeom prst="rect">
            <a:avLst/>
          </a:prstGeom>
        </p:spPr>
      </p:pic>
    </p:spTree>
    <p:extLst>
      <p:ext uri="{BB962C8B-B14F-4D97-AF65-F5344CB8AC3E}">
        <p14:creationId xmlns:p14="http://schemas.microsoft.com/office/powerpoint/2010/main" val="119274048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42" presetClass="path" presetSubtype="0" accel="50000" decel="50000" fill="hold" nodeType="afterEffect">
                                  <p:stCondLst>
                                    <p:cond delay="0"/>
                                  </p:stCondLst>
                                  <p:childTnLst>
                                    <p:animMotion origin="layout" path="M 2.65717E-6 1.57834E-6 L -0.00018 0.16802 " pathEditMode="relative" rAng="0" ptsTypes="AA">
                                      <p:cBhvr>
                                        <p:cTn id="10" dur="2000" fill="hold"/>
                                        <p:tgtEl>
                                          <p:spTgt spid="10"/>
                                        </p:tgtEl>
                                        <p:attrNameLst>
                                          <p:attrName>ppt_x</p:attrName>
                                          <p:attrName>ppt_y</p:attrName>
                                        </p:attrNameLst>
                                      </p:cBhvr>
                                      <p:rCtr x="-17" y="84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Starting point 6: Jonah</a:t>
            </a:r>
            <a:endParaRPr lang="en-US" sz="3400" dirty="0"/>
          </a:p>
        </p:txBody>
      </p:sp>
      <p:pic>
        <p:nvPicPr>
          <p:cNvPr id="7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6225" y="1054070"/>
            <a:ext cx="5494588" cy="549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0" name="Donut 49"/>
          <p:cNvSpPr/>
          <p:nvPr/>
        </p:nvSpPr>
        <p:spPr bwMode="auto">
          <a:xfrm>
            <a:off x="2322522" y="1541200"/>
            <a:ext cx="4500000" cy="4500000"/>
          </a:xfrm>
          <a:prstGeom prst="donut">
            <a:avLst>
              <a:gd name="adj" fmla="val 7474"/>
            </a:avLst>
          </a:prstGeom>
          <a:solidFill>
            <a:srgbClr val="000000"/>
          </a:solidFill>
          <a:ln>
            <a:noFill/>
          </a:ln>
          <a:effectLst/>
          <a:scene3d>
            <a:camera prst="orthographicFront"/>
            <a:lightRig rig="threePt" dir="t"/>
          </a:scene3d>
          <a:sp3d>
            <a:bevelT/>
          </a:sp3d>
        </p:spPr>
        <p:txBody>
          <a:bodyPr/>
          <a:lstStyle/>
          <a:p>
            <a:pPr algn="ctr">
              <a:defRPr/>
            </a:pPr>
            <a:endParaRPr lang="en-US" sz="2200" b="1">
              <a:latin typeface="Tahoma"/>
              <a:cs typeface="Tahoma"/>
            </a:endParaRPr>
          </a:p>
        </p:txBody>
      </p:sp>
      <p:sp>
        <p:nvSpPr>
          <p:cNvPr id="7" name="TextBox 6"/>
          <p:cNvSpPr txBox="1">
            <a:spLocks noChangeAspect="1"/>
          </p:cNvSpPr>
          <p:nvPr/>
        </p:nvSpPr>
        <p:spPr>
          <a:xfrm rot="7198033">
            <a:off x="3507346" y="2765849"/>
            <a:ext cx="2113006" cy="2113005"/>
          </a:xfrm>
          <a:prstGeom prst="rect">
            <a:avLst/>
          </a:prstGeom>
          <a:noFill/>
        </p:spPr>
        <p:txBody>
          <a:bodyPr wrap="square" rtlCol="0">
            <a:prstTxWarp prst="textArchUp">
              <a:avLst/>
            </a:prstTxWarp>
            <a:spAutoFit/>
          </a:bodyPr>
          <a:lstStyle/>
          <a:p>
            <a:pPr algn="ctr"/>
            <a:r>
              <a:rPr lang="en-US" sz="1800" b="1" dirty="0">
                <a:solidFill>
                  <a:srgbClr val="000000"/>
                </a:solidFill>
                <a:latin typeface="Tahoma"/>
                <a:cs typeface="Tahoma"/>
              </a:rPr>
              <a:t>c</a:t>
            </a:r>
            <a:r>
              <a:rPr lang="en-US" sz="1800" b="1" dirty="0" smtClean="0">
                <a:solidFill>
                  <a:srgbClr val="000000"/>
                </a:solidFill>
                <a:latin typeface="Tahoma"/>
                <a:cs typeface="Tahoma"/>
              </a:rPr>
              <a:t>ommitment</a:t>
            </a:r>
            <a:endParaRPr lang="en-US" sz="1800" b="1" dirty="0">
              <a:solidFill>
                <a:srgbClr val="000000"/>
              </a:solidFill>
              <a:latin typeface="Tahoma"/>
              <a:cs typeface="Tahoma"/>
            </a:endParaRPr>
          </a:p>
        </p:txBody>
      </p:sp>
      <p:sp>
        <p:nvSpPr>
          <p:cNvPr id="8" name="TextBox 7"/>
          <p:cNvSpPr txBox="1">
            <a:spLocks noChangeAspect="1"/>
          </p:cNvSpPr>
          <p:nvPr/>
        </p:nvSpPr>
        <p:spPr>
          <a:xfrm rot="14405587">
            <a:off x="3534584" y="2749913"/>
            <a:ext cx="2121457" cy="2121457"/>
          </a:xfrm>
          <a:prstGeom prst="rect">
            <a:avLst/>
          </a:prstGeom>
          <a:noFill/>
        </p:spPr>
        <p:txBody>
          <a:bodyPr wrap="square" rtlCol="0">
            <a:prstTxWarp prst="textArchUp">
              <a:avLst/>
            </a:prstTxWarp>
            <a:spAutoFit/>
          </a:bodyPr>
          <a:lstStyle/>
          <a:p>
            <a:pPr algn="ctr"/>
            <a:r>
              <a:rPr lang="en-US" sz="1800" b="1" dirty="0" smtClean="0">
                <a:solidFill>
                  <a:srgbClr val="000000"/>
                </a:solidFill>
                <a:latin typeface="Tahoma"/>
                <a:cs typeface="Tahoma"/>
              </a:rPr>
              <a:t>power</a:t>
            </a:r>
            <a:endParaRPr lang="en-US" sz="1800" b="1" dirty="0">
              <a:solidFill>
                <a:srgbClr val="000000"/>
              </a:solidFill>
              <a:latin typeface="Tahoma"/>
              <a:cs typeface="Tahoma"/>
            </a:endParaRPr>
          </a:p>
        </p:txBody>
      </p:sp>
      <p:sp>
        <p:nvSpPr>
          <p:cNvPr id="9" name="TextBox 8"/>
          <p:cNvSpPr txBox="1">
            <a:spLocks noChangeAspect="1"/>
          </p:cNvSpPr>
          <p:nvPr/>
        </p:nvSpPr>
        <p:spPr>
          <a:xfrm>
            <a:off x="3514452" y="2718218"/>
            <a:ext cx="2131908" cy="2131906"/>
          </a:xfrm>
          <a:prstGeom prst="rect">
            <a:avLst/>
          </a:prstGeom>
          <a:noFill/>
        </p:spPr>
        <p:txBody>
          <a:bodyPr wrap="square" rtlCol="0">
            <a:prstTxWarp prst="textArchUp">
              <a:avLst/>
            </a:prstTxWarp>
            <a:spAutoFit/>
          </a:bodyPr>
          <a:lstStyle/>
          <a:p>
            <a:pPr algn="ctr"/>
            <a:r>
              <a:rPr lang="en-US" sz="1800" b="1" dirty="0">
                <a:solidFill>
                  <a:srgbClr val="000000"/>
                </a:solidFill>
                <a:latin typeface="Tahoma"/>
                <a:cs typeface="Tahoma"/>
              </a:rPr>
              <a:t>w</a:t>
            </a:r>
            <a:r>
              <a:rPr lang="en-US" sz="1800" b="1" dirty="0" smtClean="0">
                <a:solidFill>
                  <a:srgbClr val="000000"/>
                </a:solidFill>
                <a:latin typeface="Tahoma"/>
                <a:cs typeface="Tahoma"/>
              </a:rPr>
              <a:t>isdom</a:t>
            </a:r>
            <a:endParaRPr lang="en-US" sz="1800" b="1" dirty="0">
              <a:solidFill>
                <a:srgbClr val="000000"/>
              </a:solidFill>
              <a:latin typeface="Tahoma"/>
              <a:cs typeface="Tahoma"/>
            </a:endParaRPr>
          </a:p>
        </p:txBody>
      </p:sp>
      <p:pic>
        <p:nvPicPr>
          <p:cNvPr id="10" name="Picture 9" descr="yellow circl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15816" y="2132856"/>
            <a:ext cx="3316451" cy="3312000"/>
          </a:xfrm>
          <a:prstGeom prst="rect">
            <a:avLst/>
          </a:prstGeom>
        </p:spPr>
      </p:pic>
    </p:spTree>
    <p:extLst>
      <p:ext uri="{BB962C8B-B14F-4D97-AF65-F5344CB8AC3E}">
        <p14:creationId xmlns:p14="http://schemas.microsoft.com/office/powerpoint/2010/main" val="118395783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42" presetClass="path" presetSubtype="0" accel="50000" decel="50000" fill="hold" nodeType="afterEffect">
                                  <p:stCondLst>
                                    <p:cond delay="0"/>
                                  </p:stCondLst>
                                  <p:childTnLst>
                                    <p:animMotion origin="layout" path="M 2.65717E-6 1.57834E-6 L -0.11098 -0.08563 " pathEditMode="relative" rAng="0" ptsTypes="AA">
                                      <p:cBhvr>
                                        <p:cTn id="10" dur="2000" fill="hold"/>
                                        <p:tgtEl>
                                          <p:spTgt spid="10"/>
                                        </p:tgtEl>
                                        <p:attrNameLst>
                                          <p:attrName>ppt_x</p:attrName>
                                          <p:attrName>ppt_y</p:attrName>
                                        </p:attrNameLst>
                                      </p:cBhvr>
                                      <p:rCtr x="-5557" y="-42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Your personal change compass</a:t>
            </a:r>
            <a:endParaRPr lang="en-US" sz="3400" dirty="0"/>
          </a:p>
        </p:txBody>
      </p:sp>
      <p:pic>
        <p:nvPicPr>
          <p:cNvPr id="2" name="Picture 1" descr="3comin-p3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1536" y="1916831"/>
            <a:ext cx="3840256" cy="433396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Picture 3" descr="3comin-p36.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0521" y="1907046"/>
            <a:ext cx="4355975" cy="4339210"/>
          </a:xfrm>
          <a:prstGeom prst="rect">
            <a:avLst/>
          </a:prstGeom>
          <a:ln>
            <a:noFill/>
          </a:ln>
          <a:effectLst>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spTree>
    <p:extLst>
      <p:ext uri="{BB962C8B-B14F-4D97-AF65-F5344CB8AC3E}">
        <p14:creationId xmlns:p14="http://schemas.microsoft.com/office/powerpoint/2010/main" val="195317336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sz="3400" dirty="0" smtClean="0">
                <a:latin typeface="Georgia" charset="0"/>
                <a:ea typeface="ＭＳ Ｐゴシック" charset="0"/>
                <a:cs typeface="ＭＳ Ｐゴシック" charset="0"/>
              </a:rPr>
              <a:t>What does your own change compass look like?</a:t>
            </a:r>
            <a:endParaRPr lang="en-US" sz="3400" dirty="0"/>
          </a:p>
        </p:txBody>
      </p:sp>
      <p:grpSp>
        <p:nvGrpSpPr>
          <p:cNvPr id="27" name="Group 26"/>
          <p:cNvGrpSpPr>
            <a:grpSpLocks noChangeAspect="1"/>
          </p:cNvGrpSpPr>
          <p:nvPr/>
        </p:nvGrpSpPr>
        <p:grpSpPr>
          <a:xfrm>
            <a:off x="3707904" y="1344566"/>
            <a:ext cx="2808312" cy="2534885"/>
            <a:chOff x="3707904" y="1988840"/>
            <a:chExt cx="2736304" cy="2538578"/>
          </a:xfrm>
        </p:grpSpPr>
        <p:pic>
          <p:nvPicPr>
            <p:cNvPr id="11" name="Picture 10"/>
            <p:cNvPicPr>
              <a:picLocks noChangeAspect="1"/>
            </p:cNvPicPr>
            <p:nvPr/>
          </p:nvPicPr>
          <p:blipFill>
            <a:blip r:embed="rId3"/>
            <a:stretch>
              <a:fillRect/>
            </a:stretch>
          </p:blipFill>
          <p:spPr>
            <a:xfrm>
              <a:off x="4067944" y="1988840"/>
              <a:ext cx="2088232" cy="2088232"/>
            </a:xfrm>
            <a:prstGeom prst="rect">
              <a:avLst/>
            </a:prstGeom>
          </p:spPr>
        </p:pic>
        <p:sp>
          <p:nvSpPr>
            <p:cNvPr id="36" name="Text Box 21"/>
            <p:cNvSpPr txBox="1">
              <a:spLocks noChangeArrowheads="1"/>
            </p:cNvSpPr>
            <p:nvPr/>
          </p:nvSpPr>
          <p:spPr bwMode="auto">
            <a:xfrm>
              <a:off x="3707904" y="4004198"/>
              <a:ext cx="27363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ts val="0"/>
                </a:spcBef>
              </a:pPr>
              <a:r>
                <a:rPr lang="en-US" sz="1400" i="1" dirty="0" smtClean="0">
                  <a:latin typeface="Tahoma"/>
                  <a:cs typeface="Tahoma"/>
                </a:rPr>
                <a:t>Starting point 2:</a:t>
              </a:r>
            </a:p>
            <a:p>
              <a:pPr algn="ctr">
                <a:spcBef>
                  <a:spcPts val="0"/>
                </a:spcBef>
              </a:pPr>
              <a:r>
                <a:rPr lang="en-US" sz="1400" i="1" dirty="0" smtClean="0">
                  <a:latin typeface="Tahoma"/>
                  <a:cs typeface="Tahoma"/>
                </a:rPr>
                <a:t>Moses</a:t>
              </a:r>
              <a:endParaRPr lang="en-US" sz="1400" i="1" dirty="0">
                <a:latin typeface="Tahoma"/>
                <a:cs typeface="Tahoma"/>
              </a:endParaRPr>
            </a:p>
          </p:txBody>
        </p:sp>
      </p:grpSp>
      <p:grpSp>
        <p:nvGrpSpPr>
          <p:cNvPr id="16" name="Group 15"/>
          <p:cNvGrpSpPr>
            <a:grpSpLocks noChangeAspect="1"/>
          </p:cNvGrpSpPr>
          <p:nvPr/>
        </p:nvGrpSpPr>
        <p:grpSpPr>
          <a:xfrm>
            <a:off x="6375169" y="1340768"/>
            <a:ext cx="2661327" cy="2539444"/>
            <a:chOff x="6374271" y="1925776"/>
            <a:chExt cx="2736304" cy="2610987"/>
          </a:xfrm>
        </p:grpSpPr>
        <p:pic>
          <p:nvPicPr>
            <p:cNvPr id="7" name="Picture 6"/>
            <p:cNvPicPr>
              <a:picLocks noChangeAspect="1"/>
            </p:cNvPicPr>
            <p:nvPr/>
          </p:nvPicPr>
          <p:blipFill>
            <a:blip r:embed="rId4"/>
            <a:stretch>
              <a:fillRect/>
            </a:stretch>
          </p:blipFill>
          <p:spPr>
            <a:xfrm>
              <a:off x="6660232" y="1925776"/>
              <a:ext cx="2160240" cy="2160240"/>
            </a:xfrm>
            <a:prstGeom prst="rect">
              <a:avLst/>
            </a:prstGeom>
          </p:spPr>
        </p:pic>
        <p:sp>
          <p:nvSpPr>
            <p:cNvPr id="37" name="Text Box 21"/>
            <p:cNvSpPr txBox="1">
              <a:spLocks noChangeArrowheads="1"/>
            </p:cNvSpPr>
            <p:nvPr/>
          </p:nvSpPr>
          <p:spPr bwMode="auto">
            <a:xfrm>
              <a:off x="6374271" y="3998803"/>
              <a:ext cx="2736304" cy="53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ts val="0"/>
                </a:spcBef>
              </a:pPr>
              <a:r>
                <a:rPr lang="en-US" sz="1400" i="1" dirty="0" smtClean="0">
                  <a:latin typeface="Tahoma"/>
                  <a:cs typeface="Tahoma"/>
                </a:rPr>
                <a:t>Starting point 3:</a:t>
              </a:r>
            </a:p>
            <a:p>
              <a:pPr algn="ctr">
                <a:spcBef>
                  <a:spcPts val="0"/>
                </a:spcBef>
              </a:pPr>
              <a:r>
                <a:rPr lang="en-US" sz="1400" i="1" dirty="0" smtClean="0">
                  <a:latin typeface="Tahoma"/>
                  <a:cs typeface="Tahoma"/>
                </a:rPr>
                <a:t>Martha</a:t>
              </a:r>
              <a:endParaRPr lang="en-US" sz="1400" i="1" dirty="0">
                <a:latin typeface="Tahoma"/>
                <a:cs typeface="Tahoma"/>
              </a:endParaRPr>
            </a:p>
          </p:txBody>
        </p:sp>
      </p:grpSp>
      <p:grpSp>
        <p:nvGrpSpPr>
          <p:cNvPr id="25" name="Group 24"/>
          <p:cNvGrpSpPr>
            <a:grpSpLocks noChangeAspect="1"/>
          </p:cNvGrpSpPr>
          <p:nvPr/>
        </p:nvGrpSpPr>
        <p:grpSpPr>
          <a:xfrm>
            <a:off x="1043608" y="4005064"/>
            <a:ext cx="2736304" cy="2611452"/>
            <a:chOff x="1043608" y="4336380"/>
            <a:chExt cx="2736304" cy="2611452"/>
          </a:xfrm>
        </p:grpSpPr>
        <p:pic>
          <p:nvPicPr>
            <p:cNvPr id="12" name="Picture 11"/>
            <p:cNvPicPr>
              <a:picLocks noChangeAspect="1"/>
            </p:cNvPicPr>
            <p:nvPr/>
          </p:nvPicPr>
          <p:blipFill>
            <a:blip r:embed="rId5"/>
            <a:stretch>
              <a:fillRect/>
            </a:stretch>
          </p:blipFill>
          <p:spPr>
            <a:xfrm>
              <a:off x="1331640" y="4336380"/>
              <a:ext cx="2160240" cy="2160240"/>
            </a:xfrm>
            <a:prstGeom prst="rect">
              <a:avLst/>
            </a:prstGeom>
          </p:spPr>
        </p:pic>
        <p:sp>
          <p:nvSpPr>
            <p:cNvPr id="38" name="Text Box 21"/>
            <p:cNvSpPr txBox="1">
              <a:spLocks noChangeArrowheads="1"/>
            </p:cNvSpPr>
            <p:nvPr/>
          </p:nvSpPr>
          <p:spPr bwMode="auto">
            <a:xfrm>
              <a:off x="1043608" y="6424612"/>
              <a:ext cx="27363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ts val="0"/>
                </a:spcBef>
              </a:pPr>
              <a:r>
                <a:rPr lang="en-US" sz="1400" i="1" dirty="0" smtClean="0">
                  <a:latin typeface="Tahoma"/>
                  <a:cs typeface="Tahoma"/>
                </a:rPr>
                <a:t>Starting point 4:</a:t>
              </a:r>
            </a:p>
            <a:p>
              <a:pPr algn="ctr">
                <a:spcBef>
                  <a:spcPts val="0"/>
                </a:spcBef>
              </a:pPr>
              <a:r>
                <a:rPr lang="en-US" sz="1400" i="1" dirty="0" smtClean="0">
                  <a:latin typeface="Tahoma"/>
                  <a:cs typeface="Tahoma"/>
                </a:rPr>
                <a:t>Peter</a:t>
              </a:r>
              <a:endParaRPr lang="en-US" sz="1400" i="1" dirty="0">
                <a:latin typeface="Tahoma"/>
                <a:cs typeface="Tahoma"/>
              </a:endParaRPr>
            </a:p>
          </p:txBody>
        </p:sp>
      </p:grpSp>
      <p:grpSp>
        <p:nvGrpSpPr>
          <p:cNvPr id="26" name="Group 25"/>
          <p:cNvGrpSpPr/>
          <p:nvPr/>
        </p:nvGrpSpPr>
        <p:grpSpPr>
          <a:xfrm>
            <a:off x="3779912" y="4077072"/>
            <a:ext cx="2736304" cy="2539444"/>
            <a:chOff x="3779912" y="4336380"/>
            <a:chExt cx="2736304" cy="2539444"/>
          </a:xfrm>
        </p:grpSpPr>
        <p:pic>
          <p:nvPicPr>
            <p:cNvPr id="13" name="Picture 12"/>
            <p:cNvPicPr>
              <a:picLocks noChangeAspect="1"/>
            </p:cNvPicPr>
            <p:nvPr/>
          </p:nvPicPr>
          <p:blipFill>
            <a:blip r:embed="rId6"/>
            <a:stretch>
              <a:fillRect/>
            </a:stretch>
          </p:blipFill>
          <p:spPr>
            <a:xfrm>
              <a:off x="4139952" y="4336380"/>
              <a:ext cx="2088232" cy="2088232"/>
            </a:xfrm>
            <a:prstGeom prst="rect">
              <a:avLst/>
            </a:prstGeom>
          </p:spPr>
        </p:pic>
        <p:sp>
          <p:nvSpPr>
            <p:cNvPr id="39" name="Text Box 21"/>
            <p:cNvSpPr txBox="1">
              <a:spLocks noChangeArrowheads="1"/>
            </p:cNvSpPr>
            <p:nvPr/>
          </p:nvSpPr>
          <p:spPr bwMode="auto">
            <a:xfrm>
              <a:off x="3779912" y="6352604"/>
              <a:ext cx="27363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ts val="0"/>
                </a:spcBef>
              </a:pPr>
              <a:r>
                <a:rPr lang="en-US" sz="1400" i="1" dirty="0" smtClean="0">
                  <a:latin typeface="Tahoma"/>
                  <a:cs typeface="Tahoma"/>
                </a:rPr>
                <a:t>Starting point 5:</a:t>
              </a:r>
            </a:p>
            <a:p>
              <a:pPr algn="ctr">
                <a:spcBef>
                  <a:spcPts val="0"/>
                </a:spcBef>
              </a:pPr>
              <a:r>
                <a:rPr lang="en-US" sz="1400" i="1" dirty="0" smtClean="0">
                  <a:latin typeface="Tahoma"/>
                  <a:cs typeface="Tahoma"/>
                </a:rPr>
                <a:t>Mary</a:t>
              </a:r>
              <a:endParaRPr lang="en-US" sz="1400" i="1" dirty="0">
                <a:latin typeface="Tahoma"/>
                <a:cs typeface="Tahoma"/>
              </a:endParaRPr>
            </a:p>
          </p:txBody>
        </p:sp>
      </p:grpSp>
      <p:grpSp>
        <p:nvGrpSpPr>
          <p:cNvPr id="17" name="Group 16"/>
          <p:cNvGrpSpPr/>
          <p:nvPr/>
        </p:nvGrpSpPr>
        <p:grpSpPr>
          <a:xfrm>
            <a:off x="6318080" y="4005064"/>
            <a:ext cx="2736304" cy="2611452"/>
            <a:chOff x="6318080" y="4264372"/>
            <a:chExt cx="2736304" cy="2611452"/>
          </a:xfrm>
        </p:grpSpPr>
        <p:pic>
          <p:nvPicPr>
            <p:cNvPr id="14" name="Picture 13"/>
            <p:cNvPicPr>
              <a:picLocks noChangeAspect="1"/>
            </p:cNvPicPr>
            <p:nvPr/>
          </p:nvPicPr>
          <p:blipFill>
            <a:blip r:embed="rId7"/>
            <a:stretch>
              <a:fillRect/>
            </a:stretch>
          </p:blipFill>
          <p:spPr>
            <a:xfrm>
              <a:off x="6660232" y="4264372"/>
              <a:ext cx="2088232" cy="2088232"/>
            </a:xfrm>
            <a:prstGeom prst="rect">
              <a:avLst/>
            </a:prstGeom>
          </p:spPr>
        </p:pic>
        <p:sp>
          <p:nvSpPr>
            <p:cNvPr id="40" name="Text Box 21"/>
            <p:cNvSpPr txBox="1">
              <a:spLocks noChangeArrowheads="1"/>
            </p:cNvSpPr>
            <p:nvPr/>
          </p:nvSpPr>
          <p:spPr bwMode="auto">
            <a:xfrm>
              <a:off x="6318080" y="6352604"/>
              <a:ext cx="27363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ts val="0"/>
                </a:spcBef>
              </a:pPr>
              <a:r>
                <a:rPr lang="en-US" sz="1400" i="1" dirty="0" smtClean="0">
                  <a:latin typeface="Tahoma"/>
                  <a:cs typeface="Tahoma"/>
                </a:rPr>
                <a:t>Starting point 6:</a:t>
              </a:r>
            </a:p>
            <a:p>
              <a:pPr algn="ctr">
                <a:spcBef>
                  <a:spcPts val="0"/>
                </a:spcBef>
              </a:pPr>
              <a:r>
                <a:rPr lang="en-US" sz="1400" i="1" dirty="0" smtClean="0">
                  <a:latin typeface="Tahoma"/>
                  <a:cs typeface="Tahoma"/>
                </a:rPr>
                <a:t>Jonah</a:t>
              </a:r>
              <a:endParaRPr lang="en-US" sz="1400" i="1" dirty="0">
                <a:latin typeface="Tahoma"/>
                <a:cs typeface="Tahoma"/>
              </a:endParaRPr>
            </a:p>
          </p:txBody>
        </p:sp>
      </p:grpSp>
      <p:grpSp>
        <p:nvGrpSpPr>
          <p:cNvPr id="2" name="Group 1"/>
          <p:cNvGrpSpPr>
            <a:grpSpLocks noChangeAspect="1"/>
          </p:cNvGrpSpPr>
          <p:nvPr/>
        </p:nvGrpSpPr>
        <p:grpSpPr>
          <a:xfrm>
            <a:off x="1151392" y="1340768"/>
            <a:ext cx="2522226" cy="2520731"/>
            <a:chOff x="1152384" y="836712"/>
            <a:chExt cx="2592288" cy="2590755"/>
          </a:xfrm>
        </p:grpSpPr>
        <p:sp>
          <p:nvSpPr>
            <p:cNvPr id="35" name="Text Box 21"/>
            <p:cNvSpPr txBox="1">
              <a:spLocks noChangeArrowheads="1"/>
            </p:cNvSpPr>
            <p:nvPr/>
          </p:nvSpPr>
          <p:spPr bwMode="auto">
            <a:xfrm>
              <a:off x="1152384" y="2904247"/>
              <a:ext cx="25922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ts val="0"/>
                </a:spcBef>
              </a:pPr>
              <a:r>
                <a:rPr lang="en-US" sz="1400" i="1" dirty="0" smtClean="0">
                  <a:latin typeface="Tahoma"/>
                  <a:cs typeface="Tahoma"/>
                </a:rPr>
                <a:t>Starting point 1:</a:t>
              </a:r>
            </a:p>
            <a:p>
              <a:pPr algn="ctr">
                <a:spcBef>
                  <a:spcPts val="0"/>
                </a:spcBef>
              </a:pPr>
              <a:r>
                <a:rPr lang="en-US" sz="1400" i="1" dirty="0" smtClean="0">
                  <a:latin typeface="Tahoma"/>
                  <a:cs typeface="Tahoma"/>
                </a:rPr>
                <a:t>Thomas</a:t>
              </a:r>
              <a:endParaRPr lang="en-US" sz="1400" i="1" dirty="0">
                <a:latin typeface="Tahoma"/>
                <a:cs typeface="Tahoma"/>
              </a:endParaRPr>
            </a:p>
          </p:txBody>
        </p:sp>
        <p:pic>
          <p:nvPicPr>
            <p:cNvPr id="22" name="Picture 21"/>
            <p:cNvPicPr>
              <a:picLocks noChangeAspect="1"/>
            </p:cNvPicPr>
            <p:nvPr/>
          </p:nvPicPr>
          <p:blipFill>
            <a:blip r:embed="rId8"/>
            <a:stretch>
              <a:fillRect/>
            </a:stretch>
          </p:blipFill>
          <p:spPr>
            <a:xfrm>
              <a:off x="1403648" y="836712"/>
              <a:ext cx="2160240" cy="2160240"/>
            </a:xfrm>
            <a:prstGeom prst="rect">
              <a:avLst/>
            </a:prstGeom>
          </p:spPr>
        </p:pic>
      </p:grpSp>
    </p:spTree>
    <p:extLst>
      <p:ext uri="{BB962C8B-B14F-4D97-AF65-F5344CB8AC3E}">
        <p14:creationId xmlns:p14="http://schemas.microsoft.com/office/powerpoint/2010/main" val="227342428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up)">
                                      <p:cBhvr>
                                        <p:cTn id="22" dur="20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20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up)">
                                      <p:cBhvr>
                                        <p:cTn id="3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Three different categories of gifts</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cxnSp>
        <p:nvCxnSpPr>
          <p:cNvPr id="37" name="Straight Connector 36"/>
          <p:cNvCxnSpPr>
            <a:cxnSpLocks noChangeAspect="1"/>
          </p:cNvCxnSpPr>
          <p:nvPr/>
        </p:nvCxnSpPr>
        <p:spPr bwMode="auto">
          <a:xfrm>
            <a:off x="3538323" y="1844824"/>
            <a:ext cx="1" cy="4526215"/>
          </a:xfrm>
          <a:prstGeom prst="line">
            <a:avLst/>
          </a:prstGeom>
          <a:solidFill>
            <a:schemeClr val="accent1"/>
          </a:solidFill>
          <a:ln w="57150" cap="flat" cmpd="sng" algn="ctr">
            <a:solidFill>
              <a:schemeClr val="bg1"/>
            </a:solidFill>
            <a:prstDash val="solid"/>
            <a:round/>
            <a:headEnd type="none" w="med" len="med"/>
            <a:tailEnd type="none" w="med" len="med"/>
          </a:ln>
          <a:effectLst/>
        </p:spPr>
      </p:cxnSp>
      <p:cxnSp>
        <p:nvCxnSpPr>
          <p:cNvPr id="38" name="Straight Connector 37"/>
          <p:cNvCxnSpPr/>
          <p:nvPr/>
        </p:nvCxnSpPr>
        <p:spPr bwMode="auto">
          <a:xfrm>
            <a:off x="7157263" y="3947458"/>
            <a:ext cx="0" cy="2930726"/>
          </a:xfrm>
          <a:prstGeom prst="line">
            <a:avLst/>
          </a:prstGeom>
          <a:solidFill>
            <a:schemeClr val="accent1"/>
          </a:solidFill>
          <a:ln w="57150" cap="flat" cmpd="sng" algn="ctr">
            <a:solidFill>
              <a:schemeClr val="bg1"/>
            </a:solidFill>
            <a:prstDash val="solid"/>
            <a:round/>
            <a:headEnd type="none" w="med" len="med"/>
            <a:tailEnd type="none" w="med" len="med"/>
          </a:ln>
          <a:effectLst/>
        </p:spPr>
      </p:cxnSp>
      <p:sp>
        <p:nvSpPr>
          <p:cNvPr id="2" name="Rectangle 1"/>
          <p:cNvSpPr/>
          <p:nvPr/>
        </p:nvSpPr>
        <p:spPr bwMode="auto">
          <a:xfrm rot="5400000">
            <a:off x="6249782" y="2816934"/>
            <a:ext cx="3528393" cy="2016223"/>
          </a:xfrm>
          <a:prstGeom prst="rect">
            <a:avLst/>
          </a:prstGeom>
          <a:solidFill>
            <a:srgbClr val="4E77B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ahoma"/>
              <a:ea typeface="ＭＳ Ｐゴシック" pitchFamily="-65" charset="-128"/>
              <a:cs typeface="Tahoma"/>
            </a:endParaRPr>
          </a:p>
        </p:txBody>
      </p:sp>
      <p:sp>
        <p:nvSpPr>
          <p:cNvPr id="28" name="Rectangle 27"/>
          <p:cNvSpPr/>
          <p:nvPr/>
        </p:nvSpPr>
        <p:spPr bwMode="auto">
          <a:xfrm rot="5400000">
            <a:off x="4132748" y="2816934"/>
            <a:ext cx="3528393" cy="2016223"/>
          </a:xfrm>
          <a:prstGeom prst="rect">
            <a:avLst/>
          </a:prstGeom>
          <a:solidFill>
            <a:srgbClr val="D4836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ahoma"/>
              <a:ea typeface="ＭＳ Ｐゴシック" pitchFamily="-65" charset="-128"/>
              <a:cs typeface="Tahoma"/>
            </a:endParaRPr>
          </a:p>
        </p:txBody>
      </p:sp>
      <p:sp>
        <p:nvSpPr>
          <p:cNvPr id="29" name="Rectangle 28"/>
          <p:cNvSpPr/>
          <p:nvPr/>
        </p:nvSpPr>
        <p:spPr bwMode="auto">
          <a:xfrm rot="5400000">
            <a:off x="2015715" y="2816932"/>
            <a:ext cx="3528393" cy="2016223"/>
          </a:xfrm>
          <a:prstGeom prst="rect">
            <a:avLst/>
          </a:prstGeom>
          <a:solidFill>
            <a:srgbClr val="7EBF8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ahoma"/>
              <a:ea typeface="ＭＳ Ｐゴシック" pitchFamily="-65" charset="-128"/>
              <a:cs typeface="Tahoma"/>
            </a:endParaRPr>
          </a:p>
        </p:txBody>
      </p:sp>
      <p:sp>
        <p:nvSpPr>
          <p:cNvPr id="52" name="TextBox 51"/>
          <p:cNvSpPr txBox="1"/>
          <p:nvPr/>
        </p:nvSpPr>
        <p:spPr>
          <a:xfrm>
            <a:off x="2843808" y="2235525"/>
            <a:ext cx="1944214" cy="584776"/>
          </a:xfrm>
          <a:prstGeom prst="rect">
            <a:avLst/>
          </a:prstGeom>
          <a:noFill/>
        </p:spPr>
        <p:txBody>
          <a:bodyPr wrap="square" rtlCol="0" anchor="ctr">
            <a:spAutoFit/>
          </a:bodyPr>
          <a:lstStyle/>
          <a:p>
            <a:r>
              <a:rPr lang="en-US" sz="1600" b="1" dirty="0" smtClean="0">
                <a:latin typeface="Tahoma"/>
                <a:cs typeface="Tahoma"/>
              </a:rPr>
              <a:t>Green</a:t>
            </a:r>
          </a:p>
          <a:p>
            <a:r>
              <a:rPr lang="en-US" sz="1600" b="1" dirty="0" smtClean="0">
                <a:latin typeface="Tahoma"/>
                <a:cs typeface="Tahoma"/>
              </a:rPr>
              <a:t>segment</a:t>
            </a:r>
            <a:endParaRPr lang="en-US" sz="1600" b="1" dirty="0">
              <a:latin typeface="Tahoma"/>
              <a:cs typeface="Tahoma"/>
            </a:endParaRPr>
          </a:p>
        </p:txBody>
      </p:sp>
      <p:sp>
        <p:nvSpPr>
          <p:cNvPr id="30" name="TextBox 29"/>
          <p:cNvSpPr txBox="1"/>
          <p:nvPr/>
        </p:nvSpPr>
        <p:spPr>
          <a:xfrm>
            <a:off x="4963854" y="2235525"/>
            <a:ext cx="1941202" cy="584776"/>
          </a:xfrm>
          <a:prstGeom prst="rect">
            <a:avLst/>
          </a:prstGeom>
          <a:noFill/>
        </p:spPr>
        <p:txBody>
          <a:bodyPr wrap="square" rtlCol="0" anchor="ctr">
            <a:spAutoFit/>
          </a:bodyPr>
          <a:lstStyle/>
          <a:p>
            <a:r>
              <a:rPr lang="en-US" sz="1600" b="1" dirty="0" smtClean="0">
                <a:latin typeface="Tahoma"/>
                <a:cs typeface="Tahoma"/>
              </a:rPr>
              <a:t>Red</a:t>
            </a:r>
          </a:p>
          <a:p>
            <a:r>
              <a:rPr lang="en-US" sz="1600" b="1" dirty="0" smtClean="0">
                <a:latin typeface="Tahoma"/>
                <a:cs typeface="Tahoma"/>
              </a:rPr>
              <a:t>segment</a:t>
            </a:r>
            <a:endParaRPr lang="en-US" sz="1600" b="1" dirty="0">
              <a:latin typeface="Tahoma"/>
              <a:cs typeface="Tahoma"/>
            </a:endParaRPr>
          </a:p>
        </p:txBody>
      </p:sp>
      <p:sp>
        <p:nvSpPr>
          <p:cNvPr id="32" name="TextBox 31"/>
          <p:cNvSpPr txBox="1"/>
          <p:nvPr/>
        </p:nvSpPr>
        <p:spPr>
          <a:xfrm>
            <a:off x="7092280" y="2235525"/>
            <a:ext cx="1929811" cy="584776"/>
          </a:xfrm>
          <a:prstGeom prst="rect">
            <a:avLst/>
          </a:prstGeom>
          <a:noFill/>
        </p:spPr>
        <p:txBody>
          <a:bodyPr wrap="square" rtlCol="0" anchor="ctr">
            <a:spAutoFit/>
          </a:bodyPr>
          <a:lstStyle/>
          <a:p>
            <a:r>
              <a:rPr lang="en-US" sz="1600" b="1" dirty="0" smtClean="0">
                <a:latin typeface="Tahoma"/>
                <a:cs typeface="Tahoma"/>
              </a:rPr>
              <a:t>Blue</a:t>
            </a:r>
          </a:p>
          <a:p>
            <a:r>
              <a:rPr lang="en-US" sz="1600" b="1" dirty="0" smtClean="0">
                <a:latin typeface="Tahoma"/>
                <a:cs typeface="Tahoma"/>
              </a:rPr>
              <a:t>segment</a:t>
            </a:r>
            <a:endParaRPr lang="en-US" sz="1600" b="1" dirty="0">
              <a:latin typeface="Tahoma"/>
              <a:cs typeface="Tahoma"/>
            </a:endParaRPr>
          </a:p>
        </p:txBody>
      </p:sp>
      <p:sp>
        <p:nvSpPr>
          <p:cNvPr id="34" name="TextBox 33"/>
          <p:cNvSpPr txBox="1"/>
          <p:nvPr/>
        </p:nvSpPr>
        <p:spPr>
          <a:xfrm>
            <a:off x="2843808" y="3001790"/>
            <a:ext cx="1944214" cy="338554"/>
          </a:xfrm>
          <a:prstGeom prst="rect">
            <a:avLst/>
          </a:prstGeom>
          <a:noFill/>
        </p:spPr>
        <p:txBody>
          <a:bodyPr wrap="square" rtlCol="0" anchor="ctr">
            <a:spAutoFit/>
          </a:bodyPr>
          <a:lstStyle/>
          <a:p>
            <a:r>
              <a:rPr lang="en-US" sz="1600" dirty="0" smtClean="0">
                <a:latin typeface="Tahoma"/>
                <a:cs typeface="Tahoma"/>
              </a:rPr>
              <a:t>Creation</a:t>
            </a:r>
            <a:endParaRPr lang="en-US" sz="1600" dirty="0">
              <a:latin typeface="Tahoma"/>
              <a:cs typeface="Tahoma"/>
            </a:endParaRPr>
          </a:p>
        </p:txBody>
      </p:sp>
      <p:sp>
        <p:nvSpPr>
          <p:cNvPr id="35" name="TextBox 34"/>
          <p:cNvSpPr txBox="1"/>
          <p:nvPr/>
        </p:nvSpPr>
        <p:spPr>
          <a:xfrm>
            <a:off x="2843808" y="3715770"/>
            <a:ext cx="1944214" cy="338554"/>
          </a:xfrm>
          <a:prstGeom prst="rect">
            <a:avLst/>
          </a:prstGeom>
          <a:noFill/>
        </p:spPr>
        <p:txBody>
          <a:bodyPr wrap="square" rtlCol="0" anchor="ctr">
            <a:spAutoFit/>
          </a:bodyPr>
          <a:lstStyle/>
          <a:p>
            <a:r>
              <a:rPr lang="en-US" sz="1600" dirty="0">
                <a:latin typeface="Tahoma"/>
                <a:cs typeface="Tahoma"/>
              </a:rPr>
              <a:t>w</a:t>
            </a:r>
            <a:r>
              <a:rPr lang="en-US" sz="1600" dirty="0" smtClean="0">
                <a:latin typeface="Tahoma"/>
                <a:cs typeface="Tahoma"/>
              </a:rPr>
              <a:t>ork</a:t>
            </a:r>
            <a:endParaRPr lang="en-US" sz="1600" dirty="0">
              <a:latin typeface="Tahoma"/>
              <a:cs typeface="Tahoma"/>
            </a:endParaRPr>
          </a:p>
        </p:txBody>
      </p:sp>
      <p:sp>
        <p:nvSpPr>
          <p:cNvPr id="39" name="TextBox 38"/>
          <p:cNvSpPr txBox="1"/>
          <p:nvPr/>
        </p:nvSpPr>
        <p:spPr>
          <a:xfrm>
            <a:off x="2843808" y="4371280"/>
            <a:ext cx="1944214" cy="338554"/>
          </a:xfrm>
          <a:prstGeom prst="rect">
            <a:avLst/>
          </a:prstGeom>
          <a:noFill/>
        </p:spPr>
        <p:txBody>
          <a:bodyPr wrap="square" rtlCol="0" anchor="ctr">
            <a:spAutoFit/>
          </a:bodyPr>
          <a:lstStyle/>
          <a:p>
            <a:r>
              <a:rPr lang="en-US" sz="1600" dirty="0" smtClean="0">
                <a:latin typeface="Tahoma"/>
                <a:cs typeface="Tahoma"/>
              </a:rPr>
              <a:t>world</a:t>
            </a:r>
            <a:endParaRPr lang="en-US" sz="1600" dirty="0">
              <a:latin typeface="Tahoma"/>
              <a:cs typeface="Tahoma"/>
            </a:endParaRPr>
          </a:p>
        </p:txBody>
      </p:sp>
      <p:sp>
        <p:nvSpPr>
          <p:cNvPr id="40" name="TextBox 39"/>
          <p:cNvSpPr txBox="1"/>
          <p:nvPr/>
        </p:nvSpPr>
        <p:spPr>
          <a:xfrm>
            <a:off x="2843808" y="5064565"/>
            <a:ext cx="1944214" cy="338554"/>
          </a:xfrm>
          <a:prstGeom prst="rect">
            <a:avLst/>
          </a:prstGeom>
          <a:noFill/>
        </p:spPr>
        <p:txBody>
          <a:bodyPr wrap="square" rtlCol="0" anchor="ctr">
            <a:spAutoFit/>
          </a:bodyPr>
          <a:lstStyle/>
          <a:p>
            <a:r>
              <a:rPr lang="en-US" sz="1600" dirty="0" smtClean="0">
                <a:latin typeface="Tahoma"/>
                <a:cs typeface="Tahoma"/>
              </a:rPr>
              <a:t>liberals</a:t>
            </a:r>
            <a:endParaRPr lang="en-US" sz="1600" dirty="0">
              <a:latin typeface="Tahoma"/>
              <a:cs typeface="Tahoma"/>
            </a:endParaRPr>
          </a:p>
        </p:txBody>
      </p:sp>
      <p:sp>
        <p:nvSpPr>
          <p:cNvPr id="41" name="TextBox 40"/>
          <p:cNvSpPr txBox="1"/>
          <p:nvPr/>
        </p:nvSpPr>
        <p:spPr>
          <a:xfrm>
            <a:off x="4960842" y="3002345"/>
            <a:ext cx="1944214" cy="338554"/>
          </a:xfrm>
          <a:prstGeom prst="rect">
            <a:avLst/>
          </a:prstGeom>
          <a:noFill/>
        </p:spPr>
        <p:txBody>
          <a:bodyPr wrap="square" rtlCol="0" anchor="ctr">
            <a:spAutoFit/>
          </a:bodyPr>
          <a:lstStyle/>
          <a:p>
            <a:r>
              <a:rPr lang="en-US" sz="1600" dirty="0" smtClean="0">
                <a:latin typeface="Tahoma"/>
                <a:cs typeface="Tahoma"/>
              </a:rPr>
              <a:t>Calvary</a:t>
            </a:r>
            <a:endParaRPr lang="en-US" sz="1600" dirty="0">
              <a:latin typeface="Tahoma"/>
              <a:cs typeface="Tahoma"/>
            </a:endParaRPr>
          </a:p>
        </p:txBody>
      </p:sp>
      <p:sp>
        <p:nvSpPr>
          <p:cNvPr id="42" name="TextBox 41"/>
          <p:cNvSpPr txBox="1"/>
          <p:nvPr/>
        </p:nvSpPr>
        <p:spPr>
          <a:xfrm>
            <a:off x="4960842" y="3716323"/>
            <a:ext cx="1944214" cy="338554"/>
          </a:xfrm>
          <a:prstGeom prst="rect">
            <a:avLst/>
          </a:prstGeom>
          <a:noFill/>
        </p:spPr>
        <p:txBody>
          <a:bodyPr wrap="square" rtlCol="0" anchor="ctr">
            <a:spAutoFit/>
          </a:bodyPr>
          <a:lstStyle/>
          <a:p>
            <a:r>
              <a:rPr lang="en-US" sz="1600" dirty="0" smtClean="0">
                <a:latin typeface="Tahoma"/>
                <a:cs typeface="Tahoma"/>
              </a:rPr>
              <a:t>word</a:t>
            </a:r>
            <a:endParaRPr lang="en-US" sz="1600" dirty="0">
              <a:latin typeface="Tahoma"/>
              <a:cs typeface="Tahoma"/>
            </a:endParaRPr>
          </a:p>
        </p:txBody>
      </p:sp>
      <p:sp>
        <p:nvSpPr>
          <p:cNvPr id="43" name="TextBox 42"/>
          <p:cNvSpPr txBox="1"/>
          <p:nvPr/>
        </p:nvSpPr>
        <p:spPr>
          <a:xfrm>
            <a:off x="4960842" y="4371833"/>
            <a:ext cx="1944214" cy="338554"/>
          </a:xfrm>
          <a:prstGeom prst="rect">
            <a:avLst/>
          </a:prstGeom>
          <a:noFill/>
        </p:spPr>
        <p:txBody>
          <a:bodyPr wrap="square" rtlCol="0" anchor="ctr">
            <a:spAutoFit/>
          </a:bodyPr>
          <a:lstStyle/>
          <a:p>
            <a:r>
              <a:rPr lang="en-US" sz="1600" dirty="0" smtClean="0">
                <a:latin typeface="Tahoma"/>
                <a:cs typeface="Tahoma"/>
              </a:rPr>
              <a:t>Christ</a:t>
            </a:r>
            <a:endParaRPr lang="en-US" sz="1600" dirty="0">
              <a:latin typeface="Tahoma"/>
              <a:cs typeface="Tahoma"/>
            </a:endParaRPr>
          </a:p>
        </p:txBody>
      </p:sp>
      <p:sp>
        <p:nvSpPr>
          <p:cNvPr id="44" name="TextBox 43"/>
          <p:cNvSpPr txBox="1"/>
          <p:nvPr/>
        </p:nvSpPr>
        <p:spPr>
          <a:xfrm>
            <a:off x="4960842" y="5065118"/>
            <a:ext cx="1944214" cy="338554"/>
          </a:xfrm>
          <a:prstGeom prst="rect">
            <a:avLst/>
          </a:prstGeom>
          <a:noFill/>
        </p:spPr>
        <p:txBody>
          <a:bodyPr wrap="square" rtlCol="0" anchor="ctr">
            <a:spAutoFit/>
          </a:bodyPr>
          <a:lstStyle/>
          <a:p>
            <a:r>
              <a:rPr lang="en-US" sz="1600" dirty="0" smtClean="0">
                <a:latin typeface="Tahoma"/>
                <a:cs typeface="Tahoma"/>
              </a:rPr>
              <a:t>evangelicals</a:t>
            </a:r>
            <a:endParaRPr lang="en-US" sz="1600" dirty="0">
              <a:latin typeface="Tahoma"/>
              <a:cs typeface="Tahoma"/>
            </a:endParaRPr>
          </a:p>
        </p:txBody>
      </p:sp>
      <p:sp>
        <p:nvSpPr>
          <p:cNvPr id="49" name="TextBox 48"/>
          <p:cNvSpPr txBox="1"/>
          <p:nvPr/>
        </p:nvSpPr>
        <p:spPr>
          <a:xfrm>
            <a:off x="7077877" y="3011289"/>
            <a:ext cx="1944214" cy="338554"/>
          </a:xfrm>
          <a:prstGeom prst="rect">
            <a:avLst/>
          </a:prstGeom>
          <a:noFill/>
        </p:spPr>
        <p:txBody>
          <a:bodyPr wrap="square" rtlCol="0" anchor="ctr">
            <a:spAutoFit/>
          </a:bodyPr>
          <a:lstStyle/>
          <a:p>
            <a:r>
              <a:rPr lang="en-US" sz="1600" dirty="0" smtClean="0">
                <a:latin typeface="Tahoma"/>
                <a:cs typeface="Tahoma"/>
              </a:rPr>
              <a:t>Pentecost</a:t>
            </a:r>
            <a:endParaRPr lang="en-US" sz="1600" dirty="0">
              <a:latin typeface="Tahoma"/>
              <a:cs typeface="Tahoma"/>
            </a:endParaRPr>
          </a:p>
        </p:txBody>
      </p:sp>
      <p:sp>
        <p:nvSpPr>
          <p:cNvPr id="50" name="TextBox 49"/>
          <p:cNvSpPr txBox="1"/>
          <p:nvPr/>
        </p:nvSpPr>
        <p:spPr>
          <a:xfrm>
            <a:off x="7077877" y="3725267"/>
            <a:ext cx="1944214" cy="338554"/>
          </a:xfrm>
          <a:prstGeom prst="rect">
            <a:avLst/>
          </a:prstGeom>
          <a:noFill/>
        </p:spPr>
        <p:txBody>
          <a:bodyPr wrap="square" rtlCol="0" anchor="ctr">
            <a:spAutoFit/>
          </a:bodyPr>
          <a:lstStyle/>
          <a:p>
            <a:r>
              <a:rPr lang="en-US" sz="1600" dirty="0" smtClean="0">
                <a:latin typeface="Tahoma"/>
                <a:cs typeface="Tahoma"/>
              </a:rPr>
              <a:t>wonder</a:t>
            </a:r>
            <a:endParaRPr lang="en-US" sz="1600" dirty="0">
              <a:latin typeface="Tahoma"/>
              <a:cs typeface="Tahoma"/>
            </a:endParaRPr>
          </a:p>
        </p:txBody>
      </p:sp>
      <p:sp>
        <p:nvSpPr>
          <p:cNvPr id="51" name="TextBox 50"/>
          <p:cNvSpPr txBox="1"/>
          <p:nvPr/>
        </p:nvSpPr>
        <p:spPr>
          <a:xfrm>
            <a:off x="7077877" y="4380777"/>
            <a:ext cx="1944214" cy="338554"/>
          </a:xfrm>
          <a:prstGeom prst="rect">
            <a:avLst/>
          </a:prstGeom>
          <a:noFill/>
        </p:spPr>
        <p:txBody>
          <a:bodyPr wrap="square" rtlCol="0" anchor="ctr">
            <a:spAutoFit/>
          </a:bodyPr>
          <a:lstStyle/>
          <a:p>
            <a:r>
              <a:rPr lang="en-US" sz="1600" dirty="0" smtClean="0">
                <a:latin typeface="Tahoma"/>
                <a:cs typeface="Tahoma"/>
              </a:rPr>
              <a:t>church</a:t>
            </a:r>
            <a:endParaRPr lang="en-US" sz="1600" dirty="0">
              <a:latin typeface="Tahoma"/>
              <a:cs typeface="Tahoma"/>
            </a:endParaRPr>
          </a:p>
        </p:txBody>
      </p:sp>
      <p:sp>
        <p:nvSpPr>
          <p:cNvPr id="55" name="TextBox 54"/>
          <p:cNvSpPr txBox="1"/>
          <p:nvPr/>
        </p:nvSpPr>
        <p:spPr>
          <a:xfrm>
            <a:off x="7077877" y="5074061"/>
            <a:ext cx="1944214" cy="338554"/>
          </a:xfrm>
          <a:prstGeom prst="rect">
            <a:avLst/>
          </a:prstGeom>
          <a:noFill/>
        </p:spPr>
        <p:txBody>
          <a:bodyPr wrap="square" rtlCol="0" anchor="ctr">
            <a:spAutoFit/>
          </a:bodyPr>
          <a:lstStyle/>
          <a:p>
            <a:r>
              <a:rPr lang="en-US" sz="1600" dirty="0" smtClean="0">
                <a:latin typeface="Tahoma"/>
                <a:cs typeface="Tahoma"/>
              </a:rPr>
              <a:t>charismatics</a:t>
            </a:r>
            <a:endParaRPr lang="en-US" sz="1600" dirty="0">
              <a:latin typeface="Tahoma"/>
              <a:cs typeface="Tahoma"/>
            </a:endParaRPr>
          </a:p>
        </p:txBody>
      </p:sp>
      <p:sp>
        <p:nvSpPr>
          <p:cNvPr id="57" name="TextBox 56"/>
          <p:cNvSpPr txBox="1"/>
          <p:nvPr/>
        </p:nvSpPr>
        <p:spPr>
          <a:xfrm>
            <a:off x="755576" y="2893250"/>
            <a:ext cx="1915412" cy="584776"/>
          </a:xfrm>
          <a:prstGeom prst="rect">
            <a:avLst/>
          </a:prstGeom>
          <a:noFill/>
        </p:spPr>
        <p:txBody>
          <a:bodyPr wrap="square" rtlCol="0" anchor="ctr">
            <a:spAutoFit/>
          </a:bodyPr>
          <a:lstStyle/>
          <a:p>
            <a:r>
              <a:rPr lang="en-US" sz="1600" b="1" dirty="0" smtClean="0">
                <a:latin typeface="Tahoma"/>
                <a:cs typeface="Tahoma"/>
              </a:rPr>
              <a:t>Biblical</a:t>
            </a:r>
          </a:p>
          <a:p>
            <a:r>
              <a:rPr lang="en-US" sz="1600" b="1" dirty="0" smtClean="0">
                <a:latin typeface="Tahoma"/>
                <a:cs typeface="Tahoma"/>
              </a:rPr>
              <a:t>paradigm</a:t>
            </a:r>
            <a:endParaRPr lang="en-US" sz="1600" b="1" dirty="0">
              <a:latin typeface="Tahoma"/>
              <a:cs typeface="Tahoma"/>
            </a:endParaRPr>
          </a:p>
        </p:txBody>
      </p:sp>
      <p:sp>
        <p:nvSpPr>
          <p:cNvPr id="58" name="TextBox 57"/>
          <p:cNvSpPr txBox="1"/>
          <p:nvPr/>
        </p:nvSpPr>
        <p:spPr>
          <a:xfrm>
            <a:off x="755576" y="3610428"/>
            <a:ext cx="1915412" cy="584776"/>
          </a:xfrm>
          <a:prstGeom prst="rect">
            <a:avLst/>
          </a:prstGeom>
          <a:noFill/>
        </p:spPr>
        <p:txBody>
          <a:bodyPr wrap="square" rtlCol="0" anchor="ctr">
            <a:spAutoFit/>
          </a:bodyPr>
          <a:lstStyle/>
          <a:p>
            <a:r>
              <a:rPr lang="en-US" sz="1600" b="1" dirty="0" smtClean="0">
                <a:latin typeface="Tahoma"/>
                <a:cs typeface="Tahoma"/>
              </a:rPr>
              <a:t>Key</a:t>
            </a:r>
          </a:p>
          <a:p>
            <a:r>
              <a:rPr lang="en-US" sz="1600" b="1" dirty="0" smtClean="0">
                <a:latin typeface="Tahoma"/>
                <a:cs typeface="Tahoma"/>
              </a:rPr>
              <a:t>term</a:t>
            </a:r>
            <a:endParaRPr lang="en-US" sz="1600" b="1" dirty="0">
              <a:latin typeface="Tahoma"/>
              <a:cs typeface="Tahoma"/>
            </a:endParaRPr>
          </a:p>
        </p:txBody>
      </p:sp>
      <p:sp>
        <p:nvSpPr>
          <p:cNvPr id="64" name="TextBox 63"/>
          <p:cNvSpPr txBox="1"/>
          <p:nvPr/>
        </p:nvSpPr>
        <p:spPr>
          <a:xfrm>
            <a:off x="755576" y="4265589"/>
            <a:ext cx="1915412" cy="584776"/>
          </a:xfrm>
          <a:prstGeom prst="rect">
            <a:avLst/>
          </a:prstGeom>
          <a:noFill/>
        </p:spPr>
        <p:txBody>
          <a:bodyPr wrap="square" rtlCol="0" anchor="ctr">
            <a:spAutoFit/>
          </a:bodyPr>
          <a:lstStyle/>
          <a:p>
            <a:r>
              <a:rPr lang="en-US" sz="1600" b="1" dirty="0" smtClean="0">
                <a:latin typeface="Tahoma"/>
                <a:cs typeface="Tahoma"/>
              </a:rPr>
              <a:t>Primary</a:t>
            </a:r>
          </a:p>
          <a:p>
            <a:r>
              <a:rPr lang="en-US" sz="1600" b="1" dirty="0" smtClean="0">
                <a:latin typeface="Tahoma"/>
                <a:cs typeface="Tahoma"/>
              </a:rPr>
              <a:t>focus</a:t>
            </a:r>
            <a:endParaRPr lang="en-US" sz="1600" b="1" dirty="0">
              <a:latin typeface="Tahoma"/>
              <a:cs typeface="Tahoma"/>
            </a:endParaRPr>
          </a:p>
        </p:txBody>
      </p:sp>
      <p:sp>
        <p:nvSpPr>
          <p:cNvPr id="65" name="TextBox 64"/>
          <p:cNvSpPr txBox="1"/>
          <p:nvPr/>
        </p:nvSpPr>
        <p:spPr>
          <a:xfrm>
            <a:off x="755576" y="4962533"/>
            <a:ext cx="1915412" cy="584776"/>
          </a:xfrm>
          <a:prstGeom prst="rect">
            <a:avLst/>
          </a:prstGeom>
          <a:noFill/>
        </p:spPr>
        <p:txBody>
          <a:bodyPr wrap="square" rtlCol="0" anchor="ctr">
            <a:spAutoFit/>
          </a:bodyPr>
          <a:lstStyle/>
          <a:p>
            <a:r>
              <a:rPr lang="en-US" sz="1600" b="1" dirty="0" smtClean="0">
                <a:latin typeface="Tahoma"/>
                <a:cs typeface="Tahoma"/>
              </a:rPr>
              <a:t>Receptive</a:t>
            </a:r>
          </a:p>
          <a:p>
            <a:r>
              <a:rPr lang="en-US" sz="1600" b="1" dirty="0" smtClean="0">
                <a:latin typeface="Tahoma"/>
                <a:cs typeface="Tahoma"/>
              </a:rPr>
              <a:t>group</a:t>
            </a:r>
            <a:endParaRPr lang="en-US" sz="1600" b="1" dirty="0">
              <a:latin typeface="Tahoma"/>
              <a:cs typeface="Tahoma"/>
            </a:endParaRPr>
          </a:p>
        </p:txBody>
      </p:sp>
    </p:spTree>
    <p:extLst>
      <p:ext uri="{BB962C8B-B14F-4D97-AF65-F5344CB8AC3E}">
        <p14:creationId xmlns:p14="http://schemas.microsoft.com/office/powerpoint/2010/main" val="362031596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wipe(left)">
                                      <p:cBhvr>
                                        <p:cTn id="29" dur="1000"/>
                                        <p:tgtEl>
                                          <p:spTgt spid="5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left)">
                                      <p:cBhvr>
                                        <p:cTn id="34" dur="10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left)">
                                      <p:cBhvr>
                                        <p:cTn id="39" dur="10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wipe(left)">
                                      <p:cBhvr>
                                        <p:cTn id="44" dur="1000"/>
                                        <p:tgtEl>
                                          <p:spTgt spid="4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wipe(left)">
                                      <p:cBhvr>
                                        <p:cTn id="49" dur="1000"/>
                                        <p:tgtEl>
                                          <p:spTgt spid="5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left)">
                                      <p:cBhvr>
                                        <p:cTn id="54" dur="1000"/>
                                        <p:tgtEl>
                                          <p:spTgt spid="3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wipe(left)">
                                      <p:cBhvr>
                                        <p:cTn id="59" dur="1000"/>
                                        <p:tgtEl>
                                          <p:spTgt spid="4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wipe(left)">
                                      <p:cBhvr>
                                        <p:cTn id="64" dur="1000"/>
                                        <p:tgtEl>
                                          <p:spTgt spid="5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wipe(left)">
                                      <p:cBhvr>
                                        <p:cTn id="69" dur="1000"/>
                                        <p:tgtEl>
                                          <p:spTgt spid="6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wipe(left)">
                                      <p:cBhvr>
                                        <p:cTn id="74" dur="1000"/>
                                        <p:tgtEl>
                                          <p:spTgt spid="3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wipe(left)">
                                      <p:cBhvr>
                                        <p:cTn id="79" dur="1000"/>
                                        <p:tgtEl>
                                          <p:spTgt spid="43"/>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wipe(left)">
                                      <p:cBhvr>
                                        <p:cTn id="84" dur="1000"/>
                                        <p:tgtEl>
                                          <p:spTgt spid="51"/>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65"/>
                                        </p:tgtEl>
                                        <p:attrNameLst>
                                          <p:attrName>style.visibility</p:attrName>
                                        </p:attrNameLst>
                                      </p:cBhvr>
                                      <p:to>
                                        <p:strVal val="visible"/>
                                      </p:to>
                                    </p:set>
                                    <p:animEffect transition="in" filter="wipe(left)">
                                      <p:cBhvr>
                                        <p:cTn id="89" dur="1000"/>
                                        <p:tgtEl>
                                          <p:spTgt spid="65"/>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wipe(left)">
                                      <p:cBhvr>
                                        <p:cTn id="94" dur="1000"/>
                                        <p:tgtEl>
                                          <p:spTgt spid="40"/>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animEffect transition="in" filter="wipe(left)">
                                      <p:cBhvr>
                                        <p:cTn id="99" dur="1000"/>
                                        <p:tgtEl>
                                          <p:spTgt spid="44"/>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55"/>
                                        </p:tgtEl>
                                        <p:attrNameLst>
                                          <p:attrName>style.visibility</p:attrName>
                                        </p:attrNameLst>
                                      </p:cBhvr>
                                      <p:to>
                                        <p:strVal val="visible"/>
                                      </p:to>
                                    </p:set>
                                    <p:animEffect transition="in" filter="wipe(left)">
                                      <p:cBhvr>
                                        <p:cTn id="104"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animBg="1"/>
      <p:bldP spid="29" grpId="0" animBg="1"/>
      <p:bldP spid="52" grpId="0"/>
      <p:bldP spid="30" grpId="0"/>
      <p:bldP spid="32" grpId="0"/>
      <p:bldP spid="34" grpId="0"/>
      <p:bldP spid="35" grpId="0"/>
      <p:bldP spid="39" grpId="0"/>
      <p:bldP spid="40" grpId="0"/>
      <p:bldP spid="41" grpId="0"/>
      <p:bldP spid="42" grpId="0"/>
      <p:bldP spid="43" grpId="0"/>
      <p:bldP spid="44" grpId="0"/>
      <p:bldP spid="49" grpId="0"/>
      <p:bldP spid="50" grpId="0"/>
      <p:bldP spid="51" grpId="0"/>
      <p:bldP spid="55" grpId="0"/>
      <p:bldP spid="57" grpId="0"/>
      <p:bldP spid="58" grpId="0"/>
      <p:bldP spid="64" grpId="0"/>
      <p:bldP spid="6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The green gifts</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a:cs typeface="Verdana"/>
              </a:rPr>
              <a:t>3colorsofministry.org</a:t>
            </a:r>
            <a:endParaRPr lang="en-US" sz="1400" dirty="0">
              <a:solidFill>
                <a:schemeClr val="bg2"/>
              </a:solidFill>
              <a:latin typeface="Verdana"/>
              <a:cs typeface="Verdana"/>
            </a:endParaRPr>
          </a:p>
        </p:txBody>
      </p:sp>
      <p:cxnSp>
        <p:nvCxnSpPr>
          <p:cNvPr id="38" name="Straight Connector 37"/>
          <p:cNvCxnSpPr/>
          <p:nvPr/>
        </p:nvCxnSpPr>
        <p:spPr bwMode="auto">
          <a:xfrm>
            <a:off x="7157263" y="3947458"/>
            <a:ext cx="0" cy="2930726"/>
          </a:xfrm>
          <a:prstGeom prst="line">
            <a:avLst/>
          </a:prstGeom>
          <a:solidFill>
            <a:schemeClr val="accent1"/>
          </a:solidFill>
          <a:ln w="57150" cap="flat" cmpd="sng" algn="ctr">
            <a:solidFill>
              <a:schemeClr val="bg1"/>
            </a:solidFill>
            <a:prstDash val="solid"/>
            <a:round/>
            <a:headEnd type="none" w="med" len="med"/>
            <a:tailEnd type="none" w="med" len="med"/>
          </a:ln>
          <a:effectLst/>
        </p:spPr>
      </p:cxnSp>
      <p:sp>
        <p:nvSpPr>
          <p:cNvPr id="31" name="TextBox 30"/>
          <p:cNvSpPr txBox="1"/>
          <p:nvPr/>
        </p:nvSpPr>
        <p:spPr>
          <a:xfrm>
            <a:off x="467544" y="3113689"/>
            <a:ext cx="1872208" cy="1169551"/>
          </a:xfrm>
          <a:prstGeom prst="rect">
            <a:avLst/>
          </a:prstGeom>
          <a:noFill/>
        </p:spPr>
        <p:txBody>
          <a:bodyPr wrap="square" rtlCol="0" anchor="b">
            <a:spAutoFit/>
          </a:bodyPr>
          <a:lstStyle/>
          <a:p>
            <a:pPr algn="r"/>
            <a:r>
              <a:rPr lang="en-US" sz="1400" i="1" dirty="0" smtClean="0">
                <a:latin typeface="Tahoma"/>
                <a:cs typeface="Tahoma"/>
              </a:rPr>
              <a:t>The gifts listed in the green category relate primarily to God’s revelation in creation.</a:t>
            </a:r>
            <a:endParaRPr lang="en-US" sz="1400" i="1" dirty="0">
              <a:latin typeface="Tahoma"/>
              <a:cs typeface="Tahoma"/>
            </a:endParaRPr>
          </a:p>
        </p:txBody>
      </p:sp>
      <p:sp>
        <p:nvSpPr>
          <p:cNvPr id="33" name="TextBox 32"/>
          <p:cNvSpPr txBox="1"/>
          <p:nvPr/>
        </p:nvSpPr>
        <p:spPr>
          <a:xfrm>
            <a:off x="2411760" y="1026816"/>
            <a:ext cx="5400600" cy="1169551"/>
          </a:xfrm>
          <a:prstGeom prst="rect">
            <a:avLst/>
          </a:prstGeom>
          <a:noFill/>
        </p:spPr>
        <p:txBody>
          <a:bodyPr wrap="square" rtlCol="0">
            <a:spAutoFit/>
          </a:bodyPr>
          <a:lstStyle/>
          <a:p>
            <a:r>
              <a:rPr lang="en-US" sz="1400" dirty="0" smtClean="0">
                <a:latin typeface="Tahoma"/>
                <a:cs typeface="Tahoma"/>
              </a:rPr>
              <a:t>The gifts listed in the green category relate primarily – but not exclusively – to God’s revelation in creation. That is the major reason why they can be found outside the Christian context as well. However, they become “spiritual” gifts at the moment we apply them to tasks that serve the kingdom of God.</a:t>
            </a:r>
            <a:endParaRPr lang="en-US" sz="1400" dirty="0">
              <a:latin typeface="Tahoma"/>
              <a:cs typeface="Tahoma"/>
            </a:endParaRPr>
          </a:p>
        </p:txBody>
      </p:sp>
      <p:sp>
        <p:nvSpPr>
          <p:cNvPr id="47" name="TextBox 46"/>
          <p:cNvSpPr txBox="1"/>
          <p:nvPr/>
        </p:nvSpPr>
        <p:spPr>
          <a:xfrm>
            <a:off x="2411760" y="2250952"/>
            <a:ext cx="4896544" cy="1384995"/>
          </a:xfrm>
          <a:prstGeom prst="rect">
            <a:avLst/>
          </a:prstGeom>
          <a:noFill/>
        </p:spPr>
        <p:txBody>
          <a:bodyPr wrap="square" rtlCol="0">
            <a:spAutoFit/>
          </a:bodyPr>
          <a:lstStyle/>
          <a:p>
            <a:r>
              <a:rPr lang="en-US" sz="1400" dirty="0" smtClean="0">
                <a:latin typeface="Tahoma"/>
                <a:cs typeface="Tahoma"/>
              </a:rPr>
              <a:t>One sub-category of these gifts relates primarily to </a:t>
            </a:r>
            <a:r>
              <a:rPr lang="en-US" sz="1400" b="1" dirty="0" smtClean="0">
                <a:latin typeface="Tahoma"/>
                <a:cs typeface="Tahoma"/>
              </a:rPr>
              <a:t>developing life-giving environments</a:t>
            </a:r>
            <a:r>
              <a:rPr lang="en-US" sz="1400" dirty="0" smtClean="0">
                <a:latin typeface="Tahoma"/>
                <a:cs typeface="Tahoma"/>
              </a:rPr>
              <a:t>:</a:t>
            </a:r>
          </a:p>
          <a:p>
            <a:pPr marL="285750" indent="-285750">
              <a:buFont typeface="Wingdings" charset="2"/>
              <a:buChar char="q"/>
            </a:pPr>
            <a:r>
              <a:rPr lang="en-US" sz="1400" dirty="0" smtClean="0">
                <a:latin typeface="Tahoma"/>
                <a:cs typeface="Tahoma"/>
              </a:rPr>
              <a:t>Giving</a:t>
            </a:r>
          </a:p>
          <a:p>
            <a:pPr marL="285750" indent="-285750">
              <a:buFont typeface="Wingdings" charset="2"/>
              <a:buChar char="q"/>
            </a:pPr>
            <a:r>
              <a:rPr lang="en-US" sz="1400" dirty="0" smtClean="0">
                <a:latin typeface="Tahoma"/>
                <a:cs typeface="Tahoma"/>
              </a:rPr>
              <a:t>Hospitality</a:t>
            </a:r>
          </a:p>
          <a:p>
            <a:pPr marL="285750" indent="-285750">
              <a:buFont typeface="Wingdings" charset="2"/>
              <a:buChar char="q"/>
            </a:pPr>
            <a:r>
              <a:rPr lang="en-US" sz="1400" dirty="0" smtClean="0">
                <a:latin typeface="Tahoma"/>
                <a:cs typeface="Tahoma"/>
              </a:rPr>
              <a:t>Mercy</a:t>
            </a:r>
          </a:p>
          <a:p>
            <a:pPr marL="285750" indent="-285750">
              <a:buFont typeface="Wingdings" charset="2"/>
              <a:buChar char="q"/>
            </a:pPr>
            <a:r>
              <a:rPr lang="en-US" sz="1400" dirty="0" smtClean="0">
                <a:latin typeface="Tahoma"/>
                <a:cs typeface="Tahoma"/>
              </a:rPr>
              <a:t>Voluntary Poverty</a:t>
            </a:r>
            <a:endParaRPr lang="en-US" sz="1400" dirty="0">
              <a:latin typeface="Tahoma"/>
              <a:cs typeface="Tahoma"/>
            </a:endParaRPr>
          </a:p>
        </p:txBody>
      </p:sp>
      <p:sp>
        <p:nvSpPr>
          <p:cNvPr id="14" name="TextBox 13"/>
          <p:cNvSpPr txBox="1"/>
          <p:nvPr/>
        </p:nvSpPr>
        <p:spPr>
          <a:xfrm>
            <a:off x="2411760" y="3771617"/>
            <a:ext cx="4536504" cy="1169551"/>
          </a:xfrm>
          <a:prstGeom prst="rect">
            <a:avLst/>
          </a:prstGeom>
          <a:noFill/>
        </p:spPr>
        <p:txBody>
          <a:bodyPr wrap="square" rtlCol="0">
            <a:spAutoFit/>
          </a:bodyPr>
          <a:lstStyle/>
          <a:p>
            <a:r>
              <a:rPr lang="en-US" sz="1400" dirty="0" smtClean="0">
                <a:latin typeface="Tahoma"/>
                <a:cs typeface="Tahoma"/>
              </a:rPr>
              <a:t>A second sub-category addresses the area of </a:t>
            </a:r>
            <a:r>
              <a:rPr lang="en-US" sz="1400" b="1" dirty="0" smtClean="0">
                <a:latin typeface="Tahoma"/>
                <a:cs typeface="Tahoma"/>
              </a:rPr>
              <a:t>developing ideas and systems</a:t>
            </a:r>
            <a:r>
              <a:rPr lang="en-US" sz="1400" dirty="0" smtClean="0">
                <a:latin typeface="Tahoma"/>
                <a:cs typeface="Tahoma"/>
              </a:rPr>
              <a:t>:</a:t>
            </a:r>
          </a:p>
          <a:p>
            <a:pPr marL="285750" indent="-285750">
              <a:buFont typeface="Wingdings" charset="2"/>
              <a:buChar char="q"/>
            </a:pPr>
            <a:r>
              <a:rPr lang="en-US" sz="1400" dirty="0" smtClean="0">
                <a:latin typeface="Tahoma"/>
                <a:cs typeface="Tahoma"/>
              </a:rPr>
              <a:t>Knowledge</a:t>
            </a:r>
          </a:p>
          <a:p>
            <a:pPr marL="285750" indent="-285750">
              <a:buFont typeface="Wingdings" charset="2"/>
              <a:buChar char="q"/>
            </a:pPr>
            <a:r>
              <a:rPr lang="en-US" sz="1400" dirty="0" smtClean="0">
                <a:latin typeface="Tahoma"/>
                <a:cs typeface="Tahoma"/>
              </a:rPr>
              <a:t>Organization</a:t>
            </a:r>
          </a:p>
          <a:p>
            <a:pPr marL="285750" indent="-285750">
              <a:buFont typeface="Wingdings" charset="2"/>
              <a:buChar char="q"/>
            </a:pPr>
            <a:r>
              <a:rPr lang="en-US" sz="1400" dirty="0" smtClean="0">
                <a:latin typeface="Tahoma"/>
                <a:cs typeface="Tahoma"/>
              </a:rPr>
              <a:t>Wisdom</a:t>
            </a:r>
          </a:p>
        </p:txBody>
      </p:sp>
      <p:sp>
        <p:nvSpPr>
          <p:cNvPr id="15" name="TextBox 14"/>
          <p:cNvSpPr txBox="1"/>
          <p:nvPr/>
        </p:nvSpPr>
        <p:spPr>
          <a:xfrm>
            <a:off x="2411760" y="5067761"/>
            <a:ext cx="5400600" cy="1169551"/>
          </a:xfrm>
          <a:prstGeom prst="rect">
            <a:avLst/>
          </a:prstGeom>
          <a:noFill/>
        </p:spPr>
        <p:txBody>
          <a:bodyPr wrap="square" rtlCol="0">
            <a:spAutoFit/>
          </a:bodyPr>
          <a:lstStyle/>
          <a:p>
            <a:r>
              <a:rPr lang="en-US" sz="1400" dirty="0" smtClean="0">
                <a:latin typeface="Tahoma"/>
                <a:cs typeface="Tahoma"/>
              </a:rPr>
              <a:t>A third sub-category relates to</a:t>
            </a:r>
            <a:br>
              <a:rPr lang="en-US" sz="1400" dirty="0" smtClean="0">
                <a:latin typeface="Tahoma"/>
                <a:cs typeface="Tahoma"/>
              </a:rPr>
            </a:br>
            <a:r>
              <a:rPr lang="en-US" sz="1400" b="1" dirty="0" smtClean="0">
                <a:latin typeface="Tahoma"/>
                <a:cs typeface="Tahoma"/>
              </a:rPr>
              <a:t>developing things of purpose and beauty</a:t>
            </a:r>
            <a:r>
              <a:rPr lang="en-US" sz="1400" dirty="0" smtClean="0">
                <a:latin typeface="Tahoma"/>
                <a:cs typeface="Tahoma"/>
              </a:rPr>
              <a:t>:</a:t>
            </a:r>
          </a:p>
          <a:p>
            <a:pPr marL="285750" indent="-285750">
              <a:buFont typeface="Wingdings" charset="2"/>
              <a:buChar char="q"/>
            </a:pPr>
            <a:r>
              <a:rPr lang="en-US" sz="1400" dirty="0" smtClean="0">
                <a:latin typeface="Tahoma"/>
                <a:cs typeface="Tahoma"/>
              </a:rPr>
              <a:t>Artistic creativity</a:t>
            </a:r>
          </a:p>
          <a:p>
            <a:pPr marL="285750" indent="-285750">
              <a:buFont typeface="Wingdings" charset="2"/>
              <a:buChar char="q"/>
            </a:pPr>
            <a:r>
              <a:rPr lang="en-US" sz="1400" dirty="0" smtClean="0">
                <a:latin typeface="Tahoma"/>
                <a:cs typeface="Tahoma"/>
              </a:rPr>
              <a:t>Craftsmanship</a:t>
            </a:r>
          </a:p>
          <a:p>
            <a:pPr marL="285750" indent="-285750">
              <a:buFont typeface="Wingdings" charset="2"/>
              <a:buChar char="q"/>
            </a:pPr>
            <a:r>
              <a:rPr lang="en-US" sz="1400" dirty="0" smtClean="0">
                <a:latin typeface="Tahoma"/>
                <a:cs typeface="Tahoma"/>
              </a:rPr>
              <a:t>Music</a:t>
            </a:r>
          </a:p>
        </p:txBody>
      </p:sp>
      <p:pic>
        <p:nvPicPr>
          <p:cNvPr id="2" name="Picture 1" descr="3comin-p10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196" y="4293096"/>
            <a:ext cx="1698548" cy="1122374"/>
          </a:xfrm>
          <a:prstGeom prst="rect">
            <a:avLst/>
          </a:prstGeom>
        </p:spPr>
      </p:pic>
    </p:spTree>
    <p:extLst>
      <p:ext uri="{BB962C8B-B14F-4D97-AF65-F5344CB8AC3E}">
        <p14:creationId xmlns:p14="http://schemas.microsoft.com/office/powerpoint/2010/main" val="151782612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a:latin typeface="Georgia" charset="0"/>
                <a:ea typeface="ＭＳ Ｐゴシック" charset="0"/>
                <a:cs typeface="ＭＳ Ｐゴシック" charset="0"/>
              </a:rPr>
              <a:t>T</a:t>
            </a:r>
            <a:r>
              <a:rPr lang="en-AU" altLang="ja-JP" sz="3400" dirty="0" smtClean="0">
                <a:latin typeface="Georgia" charset="0"/>
                <a:ea typeface="ＭＳ Ｐゴシック" charset="0"/>
                <a:cs typeface="ＭＳ Ｐゴシック" charset="0"/>
              </a:rPr>
              <a:t>he red gifts</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smtClean="0">
                <a:solidFill>
                  <a:schemeClr val="bg2"/>
                </a:solidFill>
                <a:latin typeface="Verdana" charset="0"/>
              </a:rPr>
              <a:t>3colorsofministry.org</a:t>
            </a:r>
            <a:endParaRPr lang="en-US" sz="1400" dirty="0">
              <a:solidFill>
                <a:schemeClr val="bg2"/>
              </a:solidFill>
              <a:latin typeface="Verdana" charset="0"/>
            </a:endParaRPr>
          </a:p>
        </p:txBody>
      </p:sp>
      <p:cxnSp>
        <p:nvCxnSpPr>
          <p:cNvPr id="38" name="Straight Connector 37"/>
          <p:cNvCxnSpPr/>
          <p:nvPr/>
        </p:nvCxnSpPr>
        <p:spPr bwMode="auto">
          <a:xfrm>
            <a:off x="7157263" y="3929570"/>
            <a:ext cx="0" cy="2930726"/>
          </a:xfrm>
          <a:prstGeom prst="line">
            <a:avLst/>
          </a:prstGeom>
          <a:solidFill>
            <a:schemeClr val="accent1"/>
          </a:solidFill>
          <a:ln w="57150" cap="flat" cmpd="sng" algn="ctr">
            <a:solidFill>
              <a:schemeClr val="bg1"/>
            </a:solidFill>
            <a:prstDash val="solid"/>
            <a:round/>
            <a:headEnd type="none" w="med" len="med"/>
            <a:tailEnd type="none" w="med" len="med"/>
          </a:ln>
          <a:effectLst/>
        </p:spPr>
      </p:cxnSp>
      <p:sp>
        <p:nvSpPr>
          <p:cNvPr id="31" name="TextBox 30"/>
          <p:cNvSpPr txBox="1"/>
          <p:nvPr/>
        </p:nvSpPr>
        <p:spPr>
          <a:xfrm>
            <a:off x="539096" y="2978608"/>
            <a:ext cx="1872208" cy="1384995"/>
          </a:xfrm>
          <a:prstGeom prst="rect">
            <a:avLst/>
          </a:prstGeom>
          <a:noFill/>
        </p:spPr>
        <p:txBody>
          <a:bodyPr wrap="square" rtlCol="0" anchor="b">
            <a:spAutoFit/>
          </a:bodyPr>
          <a:lstStyle/>
          <a:p>
            <a:pPr algn="r"/>
            <a:r>
              <a:rPr lang="en-US" sz="1400" i="1" dirty="0" smtClean="0">
                <a:latin typeface="Tahoma"/>
                <a:cs typeface="Tahoma"/>
              </a:rPr>
              <a:t>The gifts listed in the red category relate to proclaiming the gospel and helping people grow in their knowledge of Christ.</a:t>
            </a:r>
            <a:endParaRPr lang="en-US" sz="1400" i="1" dirty="0">
              <a:latin typeface="Tahoma"/>
              <a:cs typeface="Tahoma"/>
            </a:endParaRPr>
          </a:p>
        </p:txBody>
      </p:sp>
      <p:sp>
        <p:nvSpPr>
          <p:cNvPr id="33" name="TextBox 32"/>
          <p:cNvSpPr txBox="1"/>
          <p:nvPr/>
        </p:nvSpPr>
        <p:spPr>
          <a:xfrm>
            <a:off x="2411760" y="1044713"/>
            <a:ext cx="5400600" cy="954107"/>
          </a:xfrm>
          <a:prstGeom prst="rect">
            <a:avLst/>
          </a:prstGeom>
          <a:noFill/>
        </p:spPr>
        <p:txBody>
          <a:bodyPr wrap="square" rtlCol="0">
            <a:spAutoFit/>
          </a:bodyPr>
          <a:lstStyle/>
          <a:p>
            <a:r>
              <a:rPr lang="en-US" sz="1400" dirty="0" smtClean="0">
                <a:latin typeface="Tahoma"/>
                <a:cs typeface="Tahoma"/>
              </a:rPr>
              <a:t>The gifts listed in the red category relate to proclaiming the gospel and helping people grow in their knowledge of Christ. That is the major reason why you will find in this category those gifts that enable us to fulfill various leadership roles in the church.</a:t>
            </a:r>
            <a:endParaRPr lang="en-US" sz="1400" dirty="0">
              <a:latin typeface="Tahoma"/>
              <a:cs typeface="Tahoma"/>
            </a:endParaRPr>
          </a:p>
        </p:txBody>
      </p:sp>
      <p:sp>
        <p:nvSpPr>
          <p:cNvPr id="47" name="TextBox 46"/>
          <p:cNvSpPr txBox="1"/>
          <p:nvPr/>
        </p:nvSpPr>
        <p:spPr>
          <a:xfrm>
            <a:off x="2411760" y="2052825"/>
            <a:ext cx="4032448" cy="954107"/>
          </a:xfrm>
          <a:prstGeom prst="rect">
            <a:avLst/>
          </a:prstGeom>
          <a:noFill/>
        </p:spPr>
        <p:txBody>
          <a:bodyPr wrap="square" rtlCol="0">
            <a:spAutoFit/>
          </a:bodyPr>
          <a:lstStyle/>
          <a:p>
            <a:r>
              <a:rPr lang="en-US" sz="1400" dirty="0" smtClean="0">
                <a:latin typeface="Tahoma"/>
                <a:cs typeface="Tahoma"/>
              </a:rPr>
              <a:t>One sub-category of these gifts relates to </a:t>
            </a:r>
            <a:r>
              <a:rPr lang="en-US" sz="1400" b="1" dirty="0" smtClean="0">
                <a:latin typeface="Tahoma"/>
                <a:cs typeface="Tahoma"/>
              </a:rPr>
              <a:t>sharing the good news</a:t>
            </a:r>
            <a:r>
              <a:rPr lang="en-US" sz="1400" dirty="0" smtClean="0">
                <a:latin typeface="Tahoma"/>
                <a:cs typeface="Tahoma"/>
              </a:rPr>
              <a:t>:</a:t>
            </a:r>
          </a:p>
          <a:p>
            <a:pPr marL="285750" indent="-285750">
              <a:buFont typeface="Wingdings" charset="2"/>
              <a:buChar char="q"/>
            </a:pPr>
            <a:r>
              <a:rPr lang="en-US" sz="1400" dirty="0" smtClean="0">
                <a:latin typeface="Tahoma"/>
                <a:cs typeface="Tahoma"/>
              </a:rPr>
              <a:t>Evangelism</a:t>
            </a:r>
          </a:p>
          <a:p>
            <a:pPr marL="285750" indent="-285750">
              <a:buFont typeface="Wingdings" charset="2"/>
              <a:buChar char="q"/>
            </a:pPr>
            <a:r>
              <a:rPr lang="en-US" sz="1400" dirty="0" smtClean="0">
                <a:latin typeface="Tahoma"/>
                <a:cs typeface="Tahoma"/>
              </a:rPr>
              <a:t>Missionary</a:t>
            </a:r>
          </a:p>
        </p:txBody>
      </p:sp>
      <p:sp>
        <p:nvSpPr>
          <p:cNvPr id="14" name="TextBox 13"/>
          <p:cNvSpPr txBox="1"/>
          <p:nvPr/>
        </p:nvSpPr>
        <p:spPr>
          <a:xfrm>
            <a:off x="2411760" y="3124706"/>
            <a:ext cx="4104456" cy="1600438"/>
          </a:xfrm>
          <a:prstGeom prst="rect">
            <a:avLst/>
          </a:prstGeom>
          <a:noFill/>
        </p:spPr>
        <p:txBody>
          <a:bodyPr wrap="square" rtlCol="0">
            <a:spAutoFit/>
          </a:bodyPr>
          <a:lstStyle/>
          <a:p>
            <a:r>
              <a:rPr lang="en-US" sz="1400" dirty="0" smtClean="0">
                <a:latin typeface="Tahoma"/>
                <a:cs typeface="Tahoma"/>
              </a:rPr>
              <a:t>A second sub-category encompasses gifts for </a:t>
            </a:r>
            <a:r>
              <a:rPr lang="en-US" sz="1400" b="1" dirty="0" smtClean="0">
                <a:latin typeface="Tahoma"/>
                <a:cs typeface="Tahoma"/>
              </a:rPr>
              <a:t>sharing the way forward</a:t>
            </a:r>
            <a:r>
              <a:rPr lang="en-US" sz="1400" dirty="0" smtClean="0">
                <a:latin typeface="Tahoma"/>
                <a:cs typeface="Tahoma"/>
              </a:rPr>
              <a:t>:</a:t>
            </a:r>
          </a:p>
          <a:p>
            <a:pPr marL="285750" indent="-285750">
              <a:buFont typeface="Wingdings" charset="2"/>
              <a:buChar char="q"/>
            </a:pPr>
            <a:r>
              <a:rPr lang="en-US" sz="1400" dirty="0" smtClean="0">
                <a:latin typeface="Tahoma"/>
                <a:cs typeface="Tahoma"/>
              </a:rPr>
              <a:t>Apostle</a:t>
            </a:r>
          </a:p>
          <a:p>
            <a:pPr marL="285750" indent="-285750">
              <a:buFont typeface="Wingdings" charset="2"/>
              <a:buChar char="q"/>
            </a:pPr>
            <a:r>
              <a:rPr lang="en-US" sz="1400" dirty="0" smtClean="0">
                <a:latin typeface="Tahoma"/>
                <a:cs typeface="Tahoma"/>
              </a:rPr>
              <a:t>Counseling</a:t>
            </a:r>
          </a:p>
          <a:p>
            <a:pPr marL="285750" indent="-285750">
              <a:buFont typeface="Wingdings" charset="2"/>
              <a:buChar char="q"/>
            </a:pPr>
            <a:r>
              <a:rPr lang="en-US" sz="1400" dirty="0" smtClean="0">
                <a:latin typeface="Tahoma"/>
                <a:cs typeface="Tahoma"/>
              </a:rPr>
              <a:t>Leadership</a:t>
            </a:r>
          </a:p>
          <a:p>
            <a:pPr marL="285750" indent="-285750">
              <a:buFont typeface="Wingdings" charset="2"/>
              <a:buChar char="q"/>
            </a:pPr>
            <a:r>
              <a:rPr lang="en-US" sz="1400" dirty="0" smtClean="0">
                <a:latin typeface="Tahoma"/>
                <a:cs typeface="Tahoma"/>
              </a:rPr>
              <a:t>Shepherding</a:t>
            </a:r>
          </a:p>
          <a:p>
            <a:pPr marL="285750" indent="-285750">
              <a:buFont typeface="Wingdings" charset="2"/>
              <a:buChar char="q"/>
            </a:pPr>
            <a:r>
              <a:rPr lang="en-US" sz="1400" dirty="0" smtClean="0">
                <a:latin typeface="Tahoma"/>
                <a:cs typeface="Tahoma"/>
              </a:rPr>
              <a:t>Teaching</a:t>
            </a:r>
          </a:p>
        </p:txBody>
      </p:sp>
      <p:sp>
        <p:nvSpPr>
          <p:cNvPr id="15" name="TextBox 14"/>
          <p:cNvSpPr txBox="1"/>
          <p:nvPr/>
        </p:nvSpPr>
        <p:spPr>
          <a:xfrm>
            <a:off x="2411760" y="4851737"/>
            <a:ext cx="3528392" cy="1169551"/>
          </a:xfrm>
          <a:prstGeom prst="rect">
            <a:avLst/>
          </a:prstGeom>
          <a:noFill/>
        </p:spPr>
        <p:txBody>
          <a:bodyPr wrap="square" rtlCol="0">
            <a:spAutoFit/>
          </a:bodyPr>
          <a:lstStyle/>
          <a:p>
            <a:r>
              <a:rPr lang="en-US" sz="1400" dirty="0" smtClean="0">
                <a:latin typeface="Tahoma"/>
                <a:cs typeface="Tahoma"/>
              </a:rPr>
              <a:t>A third sub-category can be used for </a:t>
            </a:r>
            <a:r>
              <a:rPr lang="en-US" sz="1400" b="1" dirty="0" smtClean="0">
                <a:latin typeface="Tahoma"/>
                <a:cs typeface="Tahoma"/>
              </a:rPr>
              <a:t>sharing the load</a:t>
            </a:r>
            <a:r>
              <a:rPr lang="en-US" sz="1400" dirty="0" smtClean="0">
                <a:latin typeface="Tahoma"/>
                <a:cs typeface="Tahoma"/>
              </a:rPr>
              <a:t>:</a:t>
            </a:r>
          </a:p>
          <a:p>
            <a:pPr marL="285750" indent="-285750">
              <a:buFont typeface="Wingdings" charset="2"/>
              <a:buChar char="q"/>
            </a:pPr>
            <a:r>
              <a:rPr lang="en-US" sz="1400" dirty="0" smtClean="0">
                <a:latin typeface="Tahoma"/>
                <a:cs typeface="Tahoma"/>
              </a:rPr>
              <a:t>Helps</a:t>
            </a:r>
          </a:p>
          <a:p>
            <a:pPr marL="285750" indent="-285750">
              <a:buFont typeface="Wingdings" charset="2"/>
              <a:buChar char="q"/>
            </a:pPr>
            <a:r>
              <a:rPr lang="en-US" sz="1400" dirty="0" smtClean="0">
                <a:latin typeface="Tahoma"/>
                <a:cs typeface="Tahoma"/>
              </a:rPr>
              <a:t>Service</a:t>
            </a:r>
          </a:p>
          <a:p>
            <a:pPr marL="285750" indent="-285750">
              <a:buFont typeface="Wingdings" charset="2"/>
              <a:buChar char="q"/>
            </a:pPr>
            <a:r>
              <a:rPr lang="en-US" sz="1400" dirty="0" smtClean="0">
                <a:latin typeface="Tahoma"/>
                <a:cs typeface="Tahoma"/>
              </a:rPr>
              <a:t>Singleness</a:t>
            </a:r>
          </a:p>
        </p:txBody>
      </p:sp>
      <p:pic>
        <p:nvPicPr>
          <p:cNvPr id="4" name="Picture 3" descr="3comin-p11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0733" y="4365104"/>
            <a:ext cx="1759019" cy="1224136"/>
          </a:xfrm>
          <a:prstGeom prst="rect">
            <a:avLst/>
          </a:prstGeom>
        </p:spPr>
      </p:pic>
    </p:spTree>
    <p:extLst>
      <p:ext uri="{BB962C8B-B14F-4D97-AF65-F5344CB8AC3E}">
        <p14:creationId xmlns:p14="http://schemas.microsoft.com/office/powerpoint/2010/main" val="405371256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6225" y="1054070"/>
            <a:ext cx="5494588" cy="549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nvGrpSpPr>
          <p:cNvPr id="2" name="Group 1"/>
          <p:cNvGrpSpPr/>
          <p:nvPr/>
        </p:nvGrpSpPr>
        <p:grpSpPr>
          <a:xfrm>
            <a:off x="2946419" y="2132459"/>
            <a:ext cx="3266279" cy="3284433"/>
            <a:chOff x="2946419" y="2132459"/>
            <a:chExt cx="3266279" cy="3284433"/>
          </a:xfrm>
        </p:grpSpPr>
        <p:sp>
          <p:nvSpPr>
            <p:cNvPr id="33" name="TextBox 32"/>
            <p:cNvSpPr txBox="1">
              <a:spLocks noChangeAspect="1"/>
            </p:cNvSpPr>
            <p:nvPr/>
          </p:nvSpPr>
          <p:spPr>
            <a:xfrm rot="7198033">
              <a:off x="2946418" y="2204865"/>
              <a:ext cx="3212028" cy="3212026"/>
            </a:xfrm>
            <a:prstGeom prst="rect">
              <a:avLst/>
            </a:prstGeom>
            <a:noFill/>
          </p:spPr>
          <p:txBody>
            <a:bodyPr wrap="square" rtlCol="0">
              <a:prstTxWarp prst="textArchUp">
                <a:avLst/>
              </a:prstTxWarp>
              <a:spAutoFit/>
            </a:bodyPr>
            <a:lstStyle/>
            <a:p>
              <a:pPr algn="ctr"/>
              <a:r>
                <a:rPr lang="en-US" sz="2800" b="1" dirty="0" smtClean="0">
                  <a:solidFill>
                    <a:srgbClr val="000000"/>
                  </a:solidFill>
                  <a:latin typeface="Tahoma"/>
                  <a:cs typeface="Tahoma"/>
                </a:rPr>
                <a:t>Jesus</a:t>
              </a:r>
              <a:endParaRPr lang="en-US" sz="2800" b="1" dirty="0">
                <a:solidFill>
                  <a:srgbClr val="000000"/>
                </a:solidFill>
                <a:latin typeface="Tahoma"/>
                <a:cs typeface="Tahoma"/>
              </a:endParaRPr>
            </a:p>
          </p:txBody>
        </p:sp>
        <p:sp>
          <p:nvSpPr>
            <p:cNvPr id="34" name="TextBox 33"/>
            <p:cNvSpPr txBox="1">
              <a:spLocks noChangeAspect="1"/>
            </p:cNvSpPr>
            <p:nvPr/>
          </p:nvSpPr>
          <p:spPr>
            <a:xfrm rot="14405587">
              <a:off x="2987824" y="2180639"/>
              <a:ext cx="3224874" cy="3224874"/>
            </a:xfrm>
            <a:prstGeom prst="rect">
              <a:avLst/>
            </a:prstGeom>
            <a:noFill/>
          </p:spPr>
          <p:txBody>
            <a:bodyPr wrap="square" rtlCol="0">
              <a:prstTxWarp prst="textArchUp">
                <a:avLst/>
              </a:prstTxWarp>
              <a:spAutoFit/>
            </a:bodyPr>
            <a:lstStyle/>
            <a:p>
              <a:pPr algn="ctr"/>
              <a:r>
                <a:rPr lang="en-US" sz="2450" b="1" dirty="0" smtClean="0">
                  <a:solidFill>
                    <a:srgbClr val="000000"/>
                  </a:solidFill>
                  <a:latin typeface="Tahoma"/>
                  <a:cs typeface="Tahoma"/>
                </a:rPr>
                <a:t>Spirit</a:t>
              </a:r>
              <a:endParaRPr lang="en-US" sz="2450" b="1" dirty="0">
                <a:solidFill>
                  <a:srgbClr val="000000"/>
                </a:solidFill>
                <a:latin typeface="Tahoma"/>
                <a:cs typeface="Tahoma"/>
              </a:endParaRPr>
            </a:p>
          </p:txBody>
        </p:sp>
        <p:sp>
          <p:nvSpPr>
            <p:cNvPr id="35" name="TextBox 34"/>
            <p:cNvSpPr txBox="1">
              <a:spLocks noChangeAspect="1"/>
            </p:cNvSpPr>
            <p:nvPr/>
          </p:nvSpPr>
          <p:spPr>
            <a:xfrm>
              <a:off x="2957221" y="2132459"/>
              <a:ext cx="3240760" cy="3240758"/>
            </a:xfrm>
            <a:prstGeom prst="rect">
              <a:avLst/>
            </a:prstGeom>
            <a:noFill/>
          </p:spPr>
          <p:txBody>
            <a:bodyPr wrap="square" rtlCol="0">
              <a:prstTxWarp prst="textArchUp">
                <a:avLst/>
              </a:prstTxWarp>
              <a:spAutoFit/>
            </a:bodyPr>
            <a:lstStyle/>
            <a:p>
              <a:pPr algn="ctr"/>
              <a:r>
                <a:rPr lang="en-US" sz="2800" b="1" dirty="0" smtClean="0">
                  <a:solidFill>
                    <a:srgbClr val="000000"/>
                  </a:solidFill>
                  <a:latin typeface="Tahoma"/>
                  <a:cs typeface="Tahoma"/>
                </a:rPr>
                <a:t>Creator</a:t>
              </a:r>
              <a:endParaRPr lang="en-US" sz="2800" b="1" dirty="0">
                <a:solidFill>
                  <a:srgbClr val="000000"/>
                </a:solidFill>
                <a:latin typeface="Tahoma"/>
                <a:cs typeface="Tahoma"/>
              </a:endParaRPr>
            </a:p>
          </p:txBody>
        </p:sp>
      </p:grpSp>
      <p:sp>
        <p:nvSpPr>
          <p:cNvPr id="36" name="TextBox 35"/>
          <p:cNvSpPr txBox="1"/>
          <p:nvPr/>
        </p:nvSpPr>
        <p:spPr>
          <a:xfrm>
            <a:off x="3554944" y="3455102"/>
            <a:ext cx="2016224" cy="559127"/>
          </a:xfrm>
          <a:prstGeom prst="rect">
            <a:avLst/>
          </a:prstGeom>
          <a:noFill/>
        </p:spPr>
        <p:txBody>
          <a:bodyPr wrap="square" rtlCol="0">
            <a:spAutoFit/>
          </a:bodyPr>
          <a:lstStyle/>
          <a:p>
            <a:pPr algn="ctr">
              <a:lnSpc>
                <a:spcPct val="110000"/>
              </a:lnSpc>
            </a:pPr>
            <a:r>
              <a:rPr lang="en-US" sz="2800" b="1" dirty="0" smtClean="0">
                <a:solidFill>
                  <a:srgbClr val="000000"/>
                </a:solidFill>
                <a:latin typeface="Tahoma"/>
                <a:cs typeface="Tahoma"/>
                <a:sym typeface="B 2Stone Sans Bold" charset="0"/>
              </a:rPr>
              <a:t>God</a:t>
            </a:r>
            <a:endParaRPr lang="en-US" sz="2800" b="1" dirty="0">
              <a:solidFill>
                <a:srgbClr val="000000"/>
              </a:solidFill>
              <a:latin typeface="Tahoma"/>
              <a:cs typeface="Tahoma"/>
              <a:sym typeface="B 2Stone Sans Bold" charset="0"/>
            </a:endParaRPr>
          </a:p>
        </p:txBody>
      </p:sp>
      <p:sp>
        <p:nvSpPr>
          <p:cNvPr id="7" name="Title 6"/>
          <p:cNvSpPr>
            <a:spLocks noGrp="1"/>
          </p:cNvSpPr>
          <p:nvPr>
            <p:ph type="title"/>
          </p:nvPr>
        </p:nvSpPr>
        <p:spPr>
          <a:xfrm>
            <a:off x="2358292" y="-27384"/>
            <a:ext cx="6785708" cy="1143000"/>
          </a:xfrm>
          <a:effectLst>
            <a:outerShdw blurRad="38100" dist="25400" dir="2700000" algn="tl" rotWithShape="0">
              <a:prstClr val="black">
                <a:alpha val="50000"/>
              </a:prstClr>
            </a:outerShdw>
          </a:effectLst>
        </p:spPr>
        <p:txBody>
          <a:bodyPr/>
          <a:lstStyle/>
          <a:p>
            <a:pPr algn="l" eaLnBrk="1" hangingPunct="1"/>
            <a:r>
              <a:rPr lang="en-AU" altLang="ja-JP" sz="3400" dirty="0">
                <a:latin typeface="Georgia" charset="0"/>
                <a:ea typeface="ＭＳ Ｐゴシック" charset="0"/>
                <a:cs typeface="ＭＳ Ｐゴシック" charset="0"/>
              </a:rPr>
              <a:t>Three ways to experience God</a:t>
            </a:r>
            <a:endParaRPr lang="en-US" sz="3400" dirty="0">
              <a:latin typeface="Georgia" charset="0"/>
              <a:ea typeface="ＭＳ Ｐゴシック" charset="0"/>
              <a:cs typeface="ＭＳ Ｐゴシック" charset="0"/>
            </a:endParaRPr>
          </a:p>
        </p:txBody>
      </p:sp>
      <p:sp>
        <p:nvSpPr>
          <p:cNvPr id="9" name="Footer Placeholder 8"/>
          <p:cNvSpPr>
            <a:spLocks noGrp="1"/>
          </p:cNvSpPr>
          <p:nvPr>
            <p:ph type="ftr" sz="quarter" idx="11"/>
          </p:nvPr>
        </p:nvSpPr>
        <p:spPr/>
        <p:txBody>
          <a:bodyPr/>
          <a:lstStyle/>
          <a:p>
            <a:pPr>
              <a:defRPr/>
            </a:pPr>
            <a:r>
              <a:rPr lang="en-US" dirty="0" smtClean="0"/>
              <a:t>3colorsofministry.org</a:t>
            </a:r>
            <a:endParaRPr lang="en-US" dirty="0"/>
          </a:p>
        </p:txBody>
      </p:sp>
    </p:spTree>
    <p:extLst>
      <p:ext uri="{BB962C8B-B14F-4D97-AF65-F5344CB8AC3E}">
        <p14:creationId xmlns:p14="http://schemas.microsoft.com/office/powerpoint/2010/main" val="66548377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a:latin typeface="Georgia"/>
                <a:ea typeface="ＭＳ Ｐゴシック" charset="0"/>
                <a:cs typeface="Georgia"/>
              </a:rPr>
              <a:t>T</a:t>
            </a:r>
            <a:r>
              <a:rPr lang="en-AU" altLang="ja-JP" sz="3400" dirty="0" smtClean="0">
                <a:latin typeface="Georgia"/>
                <a:ea typeface="ＭＳ Ｐゴシック" charset="0"/>
                <a:cs typeface="Georgia"/>
              </a:rPr>
              <a:t>he blue gifts</a:t>
            </a:r>
            <a:endParaRPr lang="en-US" sz="3400" dirty="0">
              <a:latin typeface="Georgia"/>
              <a:cs typeface="Georgia"/>
            </a:endParaRPr>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smtClean="0">
                <a:solidFill>
                  <a:schemeClr val="bg2"/>
                </a:solidFill>
                <a:latin typeface="Verdana"/>
                <a:cs typeface="Verdana"/>
              </a:rPr>
              <a:t>3colorsofministry.org</a:t>
            </a:r>
            <a:endParaRPr lang="en-US" sz="1400" dirty="0">
              <a:solidFill>
                <a:schemeClr val="bg2"/>
              </a:solidFill>
              <a:latin typeface="Verdana"/>
              <a:cs typeface="Verdana"/>
            </a:endParaRPr>
          </a:p>
        </p:txBody>
      </p:sp>
      <p:cxnSp>
        <p:nvCxnSpPr>
          <p:cNvPr id="38" name="Straight Connector 37"/>
          <p:cNvCxnSpPr/>
          <p:nvPr/>
        </p:nvCxnSpPr>
        <p:spPr bwMode="auto">
          <a:xfrm>
            <a:off x="7157263" y="3947458"/>
            <a:ext cx="0" cy="2930726"/>
          </a:xfrm>
          <a:prstGeom prst="line">
            <a:avLst/>
          </a:prstGeom>
          <a:solidFill>
            <a:schemeClr val="accent1"/>
          </a:solidFill>
          <a:ln w="57150" cap="flat" cmpd="sng" algn="ctr">
            <a:solidFill>
              <a:schemeClr val="bg1"/>
            </a:solidFill>
            <a:prstDash val="solid"/>
            <a:round/>
            <a:headEnd type="none" w="med" len="med"/>
            <a:tailEnd type="none" w="med" len="med"/>
          </a:ln>
          <a:effectLst/>
        </p:spPr>
      </p:cxnSp>
      <p:sp>
        <p:nvSpPr>
          <p:cNvPr id="31" name="TextBox 30"/>
          <p:cNvSpPr txBox="1"/>
          <p:nvPr/>
        </p:nvSpPr>
        <p:spPr>
          <a:xfrm>
            <a:off x="467544" y="3123545"/>
            <a:ext cx="1872208" cy="1169551"/>
          </a:xfrm>
          <a:prstGeom prst="rect">
            <a:avLst/>
          </a:prstGeom>
          <a:noFill/>
        </p:spPr>
        <p:txBody>
          <a:bodyPr wrap="square" rtlCol="0" anchor="b">
            <a:spAutoFit/>
          </a:bodyPr>
          <a:lstStyle/>
          <a:p>
            <a:pPr algn="r"/>
            <a:r>
              <a:rPr lang="en-US" sz="1400" i="1" dirty="0" smtClean="0">
                <a:latin typeface="Tahoma"/>
                <a:cs typeface="Tahoma"/>
              </a:rPr>
              <a:t>The gifts in the</a:t>
            </a:r>
          </a:p>
          <a:p>
            <a:pPr algn="r"/>
            <a:r>
              <a:rPr lang="en-US" sz="1400" i="1" dirty="0" smtClean="0">
                <a:latin typeface="Tahoma"/>
                <a:cs typeface="Tahoma"/>
              </a:rPr>
              <a:t>blue category demonstrate the supernatural working of God.</a:t>
            </a:r>
            <a:endParaRPr lang="en-US" sz="1400" i="1" dirty="0">
              <a:latin typeface="Tahoma"/>
              <a:cs typeface="Tahoma"/>
            </a:endParaRPr>
          </a:p>
        </p:txBody>
      </p:sp>
      <p:sp>
        <p:nvSpPr>
          <p:cNvPr id="33" name="TextBox 32"/>
          <p:cNvSpPr txBox="1"/>
          <p:nvPr/>
        </p:nvSpPr>
        <p:spPr>
          <a:xfrm>
            <a:off x="2411760" y="1052736"/>
            <a:ext cx="5400600" cy="954107"/>
          </a:xfrm>
          <a:prstGeom prst="rect">
            <a:avLst/>
          </a:prstGeom>
          <a:noFill/>
        </p:spPr>
        <p:txBody>
          <a:bodyPr wrap="square" rtlCol="0">
            <a:spAutoFit/>
          </a:bodyPr>
          <a:lstStyle/>
          <a:p>
            <a:r>
              <a:rPr lang="en-US" sz="1400" dirty="0" smtClean="0">
                <a:latin typeface="Tahoma"/>
                <a:cs typeface="Tahoma"/>
              </a:rPr>
              <a:t>The gifts listed in the blue category demonstrate the power of God. Many of them transcend the limits of rationality in order to show God’s power over nature and to minister to people whose needs could not be met by conventional means.</a:t>
            </a:r>
            <a:endParaRPr lang="en-US" sz="1400" dirty="0">
              <a:latin typeface="Tahoma"/>
              <a:cs typeface="Tahoma"/>
            </a:endParaRPr>
          </a:p>
        </p:txBody>
      </p:sp>
      <p:sp>
        <p:nvSpPr>
          <p:cNvPr id="47" name="TextBox 46"/>
          <p:cNvSpPr txBox="1"/>
          <p:nvPr/>
        </p:nvSpPr>
        <p:spPr>
          <a:xfrm>
            <a:off x="2411760" y="2060848"/>
            <a:ext cx="4176464" cy="1169551"/>
          </a:xfrm>
          <a:prstGeom prst="rect">
            <a:avLst/>
          </a:prstGeom>
          <a:noFill/>
        </p:spPr>
        <p:txBody>
          <a:bodyPr wrap="square" rtlCol="0">
            <a:spAutoFit/>
          </a:bodyPr>
          <a:lstStyle/>
          <a:p>
            <a:r>
              <a:rPr lang="en-US" sz="1400" dirty="0" smtClean="0">
                <a:latin typeface="Tahoma"/>
                <a:cs typeface="Tahoma"/>
              </a:rPr>
              <a:t>One sub-category of the blue gifts relate to </a:t>
            </a:r>
            <a:r>
              <a:rPr lang="en-US" sz="1400" b="1" dirty="0" smtClean="0">
                <a:latin typeface="Tahoma"/>
                <a:cs typeface="Tahoma"/>
              </a:rPr>
              <a:t>renewing trust in God</a:t>
            </a:r>
            <a:r>
              <a:rPr lang="en-US" sz="1400" dirty="0" smtClean="0">
                <a:latin typeface="Tahoma"/>
                <a:cs typeface="Tahoma"/>
              </a:rPr>
              <a:t>:</a:t>
            </a:r>
          </a:p>
          <a:p>
            <a:pPr marL="285750" indent="-285750">
              <a:buFont typeface="Wingdings" charset="2"/>
              <a:buChar char="q"/>
            </a:pPr>
            <a:r>
              <a:rPr lang="en-US" sz="1400" dirty="0" smtClean="0">
                <a:latin typeface="Tahoma"/>
                <a:cs typeface="Tahoma"/>
              </a:rPr>
              <a:t>Faith</a:t>
            </a:r>
          </a:p>
          <a:p>
            <a:pPr marL="285750" indent="-285750">
              <a:buFont typeface="Wingdings" charset="2"/>
              <a:buChar char="q"/>
            </a:pPr>
            <a:r>
              <a:rPr lang="en-US" sz="1400" dirty="0" smtClean="0">
                <a:latin typeface="Tahoma"/>
                <a:cs typeface="Tahoma"/>
              </a:rPr>
              <a:t>Prayer</a:t>
            </a:r>
          </a:p>
          <a:p>
            <a:pPr marL="285750" indent="-285750">
              <a:buFont typeface="Wingdings" charset="2"/>
              <a:buChar char="q"/>
            </a:pPr>
            <a:r>
              <a:rPr lang="en-US" sz="1400" dirty="0" smtClean="0">
                <a:latin typeface="Tahoma"/>
                <a:cs typeface="Tahoma"/>
              </a:rPr>
              <a:t>Suffering</a:t>
            </a:r>
          </a:p>
        </p:txBody>
      </p:sp>
      <p:sp>
        <p:nvSpPr>
          <p:cNvPr id="14" name="TextBox 13"/>
          <p:cNvSpPr txBox="1"/>
          <p:nvPr/>
        </p:nvSpPr>
        <p:spPr>
          <a:xfrm>
            <a:off x="2411760" y="3356992"/>
            <a:ext cx="4392488" cy="1384995"/>
          </a:xfrm>
          <a:prstGeom prst="rect">
            <a:avLst/>
          </a:prstGeom>
          <a:noFill/>
        </p:spPr>
        <p:txBody>
          <a:bodyPr wrap="square" rtlCol="0">
            <a:spAutoFit/>
          </a:bodyPr>
          <a:lstStyle/>
          <a:p>
            <a:r>
              <a:rPr lang="en-US" sz="1400" dirty="0" smtClean="0">
                <a:latin typeface="Tahoma"/>
                <a:cs typeface="Tahoma"/>
              </a:rPr>
              <a:t>A second sub-category are for the purpose of </a:t>
            </a:r>
            <a:r>
              <a:rPr lang="en-US" sz="1400" b="1" dirty="0" smtClean="0">
                <a:latin typeface="Tahoma"/>
                <a:cs typeface="Tahoma"/>
              </a:rPr>
              <a:t>renewing connections with God</a:t>
            </a:r>
            <a:r>
              <a:rPr lang="en-US" sz="1400" dirty="0" smtClean="0">
                <a:latin typeface="Tahoma"/>
                <a:cs typeface="Tahoma"/>
              </a:rPr>
              <a:t>:</a:t>
            </a:r>
          </a:p>
          <a:p>
            <a:pPr marL="285750" indent="-285750">
              <a:buFont typeface="Wingdings" charset="2"/>
              <a:buChar char="q"/>
            </a:pPr>
            <a:r>
              <a:rPr lang="en-US" sz="1400" dirty="0" smtClean="0">
                <a:latin typeface="Tahoma"/>
                <a:cs typeface="Tahoma"/>
              </a:rPr>
              <a:t>Discernment</a:t>
            </a:r>
          </a:p>
          <a:p>
            <a:pPr marL="285750" indent="-285750">
              <a:buFont typeface="Wingdings" charset="2"/>
              <a:buChar char="q"/>
            </a:pPr>
            <a:r>
              <a:rPr lang="en-US" sz="1400" dirty="0" smtClean="0">
                <a:latin typeface="Tahoma"/>
                <a:cs typeface="Tahoma"/>
              </a:rPr>
              <a:t>Interpretation</a:t>
            </a:r>
          </a:p>
          <a:p>
            <a:pPr marL="285750" indent="-285750">
              <a:buFont typeface="Wingdings" charset="2"/>
              <a:buChar char="q"/>
            </a:pPr>
            <a:r>
              <a:rPr lang="en-US" sz="1400" dirty="0" smtClean="0">
                <a:latin typeface="Tahoma"/>
                <a:cs typeface="Tahoma"/>
              </a:rPr>
              <a:t>Prophecy</a:t>
            </a:r>
          </a:p>
          <a:p>
            <a:pPr marL="285750" indent="-285750">
              <a:buFont typeface="Wingdings" charset="2"/>
              <a:buChar char="q"/>
            </a:pPr>
            <a:r>
              <a:rPr lang="en-US" sz="1400" dirty="0" smtClean="0">
                <a:latin typeface="Tahoma"/>
                <a:cs typeface="Tahoma"/>
              </a:rPr>
              <a:t>Tongues</a:t>
            </a:r>
          </a:p>
        </p:txBody>
      </p:sp>
      <p:sp>
        <p:nvSpPr>
          <p:cNvPr id="15" name="TextBox 14"/>
          <p:cNvSpPr txBox="1"/>
          <p:nvPr/>
        </p:nvSpPr>
        <p:spPr>
          <a:xfrm>
            <a:off x="2411760" y="4869160"/>
            <a:ext cx="5400600" cy="1169551"/>
          </a:xfrm>
          <a:prstGeom prst="rect">
            <a:avLst/>
          </a:prstGeom>
          <a:noFill/>
        </p:spPr>
        <p:txBody>
          <a:bodyPr wrap="square" rtlCol="0">
            <a:spAutoFit/>
          </a:bodyPr>
          <a:lstStyle/>
          <a:p>
            <a:r>
              <a:rPr lang="en-US" sz="1400" dirty="0" smtClean="0">
                <a:latin typeface="Tahoma"/>
                <a:cs typeface="Tahoma"/>
              </a:rPr>
              <a:t>A third sub-category lead to</a:t>
            </a:r>
            <a:br>
              <a:rPr lang="en-US" sz="1400" dirty="0" smtClean="0">
                <a:latin typeface="Tahoma"/>
                <a:cs typeface="Tahoma"/>
              </a:rPr>
            </a:br>
            <a:r>
              <a:rPr lang="en-US" sz="1400" b="1" dirty="0" smtClean="0">
                <a:latin typeface="Tahoma"/>
                <a:cs typeface="Tahoma"/>
              </a:rPr>
              <a:t>renewing through the power of God</a:t>
            </a:r>
            <a:r>
              <a:rPr lang="en-US" sz="1400" dirty="0" smtClean="0">
                <a:latin typeface="Tahoma"/>
                <a:cs typeface="Tahoma"/>
              </a:rPr>
              <a:t>:</a:t>
            </a:r>
          </a:p>
          <a:p>
            <a:pPr marL="285750" indent="-285750">
              <a:buFont typeface="Wingdings" charset="2"/>
              <a:buChar char="q"/>
            </a:pPr>
            <a:r>
              <a:rPr lang="en-US" sz="1400" dirty="0" smtClean="0">
                <a:latin typeface="Tahoma"/>
                <a:cs typeface="Tahoma"/>
              </a:rPr>
              <a:t>Deliverance</a:t>
            </a:r>
          </a:p>
          <a:p>
            <a:pPr marL="285750" indent="-285750">
              <a:buFont typeface="Wingdings" charset="2"/>
              <a:buChar char="q"/>
            </a:pPr>
            <a:r>
              <a:rPr lang="en-US" sz="1400" dirty="0" smtClean="0">
                <a:latin typeface="Tahoma"/>
                <a:cs typeface="Tahoma"/>
              </a:rPr>
              <a:t>Healing</a:t>
            </a:r>
          </a:p>
          <a:p>
            <a:pPr marL="285750" indent="-285750">
              <a:buFont typeface="Wingdings" charset="2"/>
              <a:buChar char="q"/>
            </a:pPr>
            <a:r>
              <a:rPr lang="en-US" sz="1400" dirty="0" smtClean="0">
                <a:latin typeface="Tahoma"/>
                <a:cs typeface="Tahoma"/>
              </a:rPr>
              <a:t>Miracles</a:t>
            </a:r>
          </a:p>
        </p:txBody>
      </p:sp>
      <p:pic>
        <p:nvPicPr>
          <p:cNvPr id="2" name="Picture 1" descr="3comin-p12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559" y="4293019"/>
            <a:ext cx="1662531" cy="1080197"/>
          </a:xfrm>
          <a:prstGeom prst="rect">
            <a:avLst/>
          </a:prstGeom>
        </p:spPr>
      </p:pic>
    </p:spTree>
    <p:extLst>
      <p:ext uri="{BB962C8B-B14F-4D97-AF65-F5344CB8AC3E}">
        <p14:creationId xmlns:p14="http://schemas.microsoft.com/office/powerpoint/2010/main" val="364191216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55576" y="3073576"/>
            <a:ext cx="2088232" cy="1412694"/>
          </a:xfrm>
          <a:prstGeom prst="rect">
            <a:avLst/>
          </a:prstGeom>
          <a:noFill/>
        </p:spPr>
        <p:txBody>
          <a:bodyPr wrap="square" rtlCol="0">
            <a:spAutoFit/>
          </a:bodyPr>
          <a:lstStyle/>
          <a:p>
            <a:pPr algn="r">
              <a:lnSpc>
                <a:spcPct val="120000"/>
              </a:lnSpc>
            </a:pPr>
            <a:r>
              <a:rPr lang="en-US" sz="1800" dirty="0" smtClean="0">
                <a:solidFill>
                  <a:srgbClr val="000000"/>
                </a:solidFill>
                <a:latin typeface="Tahoma"/>
                <a:cs typeface="Tahoma"/>
                <a:sym typeface="B 2Stone Sans Bold" charset="0"/>
              </a:rPr>
              <a:t>Small group and larger group volume discounts apply on the book.</a:t>
            </a:r>
            <a:endParaRPr lang="en-US" sz="1800" dirty="0">
              <a:solidFill>
                <a:srgbClr val="000000"/>
              </a:solidFill>
              <a:latin typeface="Tahoma"/>
              <a:cs typeface="Tahoma"/>
              <a:sym typeface="B 2Stone Sans Bold" charset="0"/>
            </a:endParaRPr>
          </a:p>
        </p:txBody>
      </p:sp>
      <p:sp>
        <p:nvSpPr>
          <p:cNvPr id="16386"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smtClean="0">
                <a:solidFill>
                  <a:schemeClr val="bg2"/>
                </a:solidFill>
                <a:latin typeface="Verdana" charset="0"/>
              </a:rPr>
              <a:t>3colorsofcommunity.org</a:t>
            </a:r>
            <a:endParaRPr lang="en-US" sz="1400" dirty="0">
              <a:solidFill>
                <a:schemeClr val="bg2"/>
              </a:solidFill>
              <a:latin typeface="Verdana" charset="0"/>
            </a:endParaRPr>
          </a:p>
        </p:txBody>
      </p:sp>
      <p:sp>
        <p:nvSpPr>
          <p:cNvPr id="6" name="TextBox 5"/>
          <p:cNvSpPr txBox="1"/>
          <p:nvPr/>
        </p:nvSpPr>
        <p:spPr>
          <a:xfrm>
            <a:off x="6300192" y="3068960"/>
            <a:ext cx="2232248" cy="1412694"/>
          </a:xfrm>
          <a:prstGeom prst="rect">
            <a:avLst/>
          </a:prstGeom>
          <a:noFill/>
        </p:spPr>
        <p:txBody>
          <a:bodyPr wrap="square" rtlCol="0">
            <a:spAutoFit/>
          </a:bodyPr>
          <a:lstStyle/>
          <a:p>
            <a:pPr>
              <a:lnSpc>
                <a:spcPct val="120000"/>
              </a:lnSpc>
            </a:pPr>
            <a:r>
              <a:rPr lang="en-US" sz="1800" dirty="0" smtClean="0">
                <a:solidFill>
                  <a:srgbClr val="000000"/>
                </a:solidFill>
                <a:latin typeface="Tahoma"/>
                <a:cs typeface="Tahoma"/>
                <a:sym typeface="B 2Stone Sans Bold" charset="0"/>
              </a:rPr>
              <a:t>Or you can get started straight away by taking the online </a:t>
            </a:r>
            <a:r>
              <a:rPr lang="en-US" sz="1800" dirty="0" err="1" smtClean="0">
                <a:solidFill>
                  <a:srgbClr val="000000"/>
                </a:solidFill>
                <a:latin typeface="Tahoma"/>
                <a:cs typeface="Tahoma"/>
                <a:sym typeface="B 2Stone Sans Bold" charset="0"/>
              </a:rPr>
              <a:t>eTest</a:t>
            </a:r>
            <a:r>
              <a:rPr lang="en-US" sz="1800" dirty="0" smtClean="0">
                <a:solidFill>
                  <a:srgbClr val="000000"/>
                </a:solidFill>
                <a:latin typeface="Tahoma"/>
                <a:cs typeface="Tahoma"/>
                <a:sym typeface="B 2Stone Sans Bold" charset="0"/>
              </a:rPr>
              <a:t>.</a:t>
            </a:r>
            <a:endParaRPr lang="en-US" sz="1800" dirty="0">
              <a:solidFill>
                <a:srgbClr val="000000"/>
              </a:solidFill>
              <a:latin typeface="Tahoma"/>
              <a:cs typeface="Tahoma"/>
              <a:sym typeface="B 2Stone Sans Bold" charset="0"/>
            </a:endParaRPr>
          </a:p>
        </p:txBody>
      </p:sp>
      <p:sp>
        <p:nvSpPr>
          <p:cNvPr id="7" name="TextBox 6"/>
          <p:cNvSpPr txBox="1"/>
          <p:nvPr/>
        </p:nvSpPr>
        <p:spPr>
          <a:xfrm>
            <a:off x="2843808" y="6181854"/>
            <a:ext cx="3456384" cy="415498"/>
          </a:xfrm>
          <a:prstGeom prst="rect">
            <a:avLst/>
          </a:prstGeom>
          <a:noFill/>
        </p:spPr>
        <p:txBody>
          <a:bodyPr wrap="square" rtlCol="0">
            <a:spAutoFit/>
          </a:bodyPr>
          <a:lstStyle/>
          <a:p>
            <a:pPr algn="ctr">
              <a:lnSpc>
                <a:spcPct val="120000"/>
              </a:lnSpc>
            </a:pPr>
            <a:r>
              <a:rPr lang="en-US" sz="1800" dirty="0" smtClean="0">
                <a:solidFill>
                  <a:srgbClr val="000000"/>
                </a:solidFill>
                <a:latin typeface="Tahoma"/>
                <a:cs typeface="Tahoma"/>
                <a:sym typeface="B 2Stone Sans Bold" charset="0"/>
              </a:rPr>
              <a:t>See the web site for details.</a:t>
            </a:r>
            <a:endParaRPr lang="en-US" sz="1800" dirty="0">
              <a:solidFill>
                <a:srgbClr val="000000"/>
              </a:solidFill>
              <a:latin typeface="Tahoma"/>
              <a:cs typeface="Tahoma"/>
              <a:sym typeface="B 2Stone Sans Bold"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4864" y="658397"/>
            <a:ext cx="3491475" cy="4929141"/>
          </a:xfrm>
          <a:prstGeom prst="rect">
            <a:avLst/>
          </a:prstGeom>
          <a:ln w="3175" cmpd="sng">
            <a:solidFill>
              <a:schemeClr val="bg1">
                <a:lumMod val="75000"/>
              </a:schemeClr>
            </a:solidFill>
          </a:ln>
          <a:effectLst>
            <a:reflection blurRad="6350" stA="52000" endA="300" endPos="20000" dir="5400000" sy="-100000" algn="bl" rotWithShape="0"/>
          </a:effectLst>
        </p:spPr>
      </p:pic>
    </p:spTree>
    <p:extLst>
      <p:ext uri="{BB962C8B-B14F-4D97-AF65-F5344CB8AC3E}">
        <p14:creationId xmlns:p14="http://schemas.microsoft.com/office/powerpoint/2010/main" val="329163399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p:tgtEl>
                                          <p:spTgt spid="12"/>
                                        </p:tgtEl>
                                        <p:attrNameLst>
                                          <p:attrName>ppt_x</p:attrName>
                                        </p:attrNameLst>
                                      </p:cBhvr>
                                      <p:tavLst>
                                        <p:tav tm="0">
                                          <p:val>
                                            <p:strVal val="#ppt_x+#ppt_w*1.125000"/>
                                          </p:val>
                                        </p:tav>
                                        <p:tav tm="100000">
                                          <p:val>
                                            <p:strVal val="#ppt_x"/>
                                          </p:val>
                                        </p:tav>
                                      </p:tavLst>
                                    </p:anim>
                                    <p:animEffect transition="in" filter="wipe(left)">
                                      <p:cBhvr>
                                        <p:cTn id="8" dur="20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000"/>
                                        <p:tgtEl>
                                          <p:spTgt spid="6"/>
                                        </p:tgtEl>
                                        <p:attrNameLst>
                                          <p:attrName>ppt_x</p:attrName>
                                        </p:attrNameLst>
                                      </p:cBhvr>
                                      <p:tavLst>
                                        <p:tav tm="0">
                                          <p:val>
                                            <p:strVal val="#ppt_x-#ppt_w*1.125000"/>
                                          </p:val>
                                        </p:tav>
                                        <p:tav tm="100000">
                                          <p:val>
                                            <p:strVal val="#ppt_x"/>
                                          </p:val>
                                        </p:tav>
                                      </p:tavLst>
                                    </p:anim>
                                    <p:animEffect transition="in" filter="wipe(right)">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000"/>
                                        <p:tgtEl>
                                          <p:spTgt spid="7"/>
                                        </p:tgtEl>
                                        <p:attrNameLst>
                                          <p:attrName>ppt_y</p:attrName>
                                        </p:attrNameLst>
                                      </p:cBhvr>
                                      <p:tavLst>
                                        <p:tav tm="0">
                                          <p:val>
                                            <p:strVal val="#ppt_y+#ppt_h*1.125000"/>
                                          </p:val>
                                        </p:tav>
                                        <p:tav tm="100000">
                                          <p:val>
                                            <p:strVal val="#ppt_y"/>
                                          </p:val>
                                        </p:tav>
                                      </p:tavLst>
                                    </p:anim>
                                    <p:animEffect transition="in" filter="wipe(up)">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a:ea typeface="ＭＳ Ｐゴシック" charset="0"/>
                <a:cs typeface="Georgia"/>
              </a:rPr>
              <a:t>Gift description </a:t>
            </a:r>
            <a:r>
              <a:rPr lang="en-AU" altLang="ja-JP" sz="3400" dirty="0">
                <a:latin typeface="Georgia"/>
                <a:ea typeface="ＭＳ Ｐゴシック" charset="0"/>
                <a:cs typeface="Georgia"/>
              </a:rPr>
              <a:t>i</a:t>
            </a:r>
            <a:r>
              <a:rPr lang="en-AU" altLang="ja-JP" sz="3400" dirty="0" smtClean="0">
                <a:latin typeface="Georgia"/>
                <a:ea typeface="ＭＳ Ｐゴシック" charset="0"/>
                <a:cs typeface="Georgia"/>
              </a:rPr>
              <a:t>ndex</a:t>
            </a:r>
            <a:endParaRPr lang="en-US" sz="3400" dirty="0">
              <a:latin typeface="Georgia"/>
              <a:cs typeface="Georgia"/>
            </a:endParaRPr>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smtClean="0">
                <a:solidFill>
                  <a:schemeClr val="bg2"/>
                </a:solidFill>
                <a:latin typeface="Verdana"/>
                <a:cs typeface="Verdana"/>
              </a:rPr>
              <a:t>3colorsofministry.org</a:t>
            </a:r>
            <a:endParaRPr lang="en-US" sz="1400" dirty="0">
              <a:solidFill>
                <a:schemeClr val="bg2"/>
              </a:solidFill>
              <a:latin typeface="Verdana"/>
              <a:cs typeface="Verdana"/>
            </a:endParaRPr>
          </a:p>
        </p:txBody>
      </p:sp>
      <p:sp>
        <p:nvSpPr>
          <p:cNvPr id="18" name="TextBox 17">
            <a:hlinkClick r:id="rId3" action="ppaction://hlinksldjump" highlightClick="1"/>
          </p:cNvPr>
          <p:cNvSpPr txBox="1">
            <a:spLocks/>
          </p:cNvSpPr>
          <p:nvPr/>
        </p:nvSpPr>
        <p:spPr>
          <a:xfrm>
            <a:off x="4723041" y="1052736"/>
            <a:ext cx="1894864" cy="540000"/>
          </a:xfrm>
          <a:prstGeom prst="rect">
            <a:avLst/>
          </a:prstGeom>
          <a:noFill/>
        </p:spPr>
        <p:txBody>
          <a:bodyPr wrap="square" rtlCol="0" anchor="ctr">
            <a:spAutoFit/>
          </a:bodyPr>
          <a:lstStyle/>
          <a:p>
            <a:r>
              <a:rPr lang="en-US" sz="1400" dirty="0" smtClean="0">
                <a:latin typeface="Tahoma"/>
                <a:cs typeface="Tahoma"/>
              </a:rPr>
              <a:t>Apostle</a:t>
            </a:r>
            <a:endParaRPr lang="en-US" sz="1400" dirty="0">
              <a:latin typeface="Tahoma"/>
              <a:cs typeface="Tahoma"/>
            </a:endParaRPr>
          </a:p>
        </p:txBody>
      </p:sp>
      <p:sp>
        <p:nvSpPr>
          <p:cNvPr id="19" name="TextBox 18">
            <a:hlinkClick r:id="rId4" action="ppaction://hlinksldjump" highlightClick="1"/>
          </p:cNvPr>
          <p:cNvSpPr txBox="1">
            <a:spLocks/>
          </p:cNvSpPr>
          <p:nvPr/>
        </p:nvSpPr>
        <p:spPr>
          <a:xfrm>
            <a:off x="7319080" y="1052736"/>
            <a:ext cx="1894864" cy="540000"/>
          </a:xfrm>
          <a:prstGeom prst="rect">
            <a:avLst/>
          </a:prstGeom>
          <a:noFill/>
        </p:spPr>
        <p:txBody>
          <a:bodyPr wrap="square" rtlCol="0" anchor="ctr">
            <a:spAutoFit/>
          </a:bodyPr>
          <a:lstStyle/>
          <a:p>
            <a:r>
              <a:rPr lang="en-US" sz="1400" dirty="0" smtClean="0">
                <a:latin typeface="Tahoma"/>
                <a:cs typeface="Tahoma"/>
              </a:rPr>
              <a:t>Deliverance</a:t>
            </a:r>
            <a:endParaRPr lang="en-US" sz="1400" dirty="0">
              <a:latin typeface="Tahoma"/>
              <a:cs typeface="Tahoma"/>
            </a:endParaRPr>
          </a:p>
        </p:txBody>
      </p:sp>
      <p:sp>
        <p:nvSpPr>
          <p:cNvPr id="20" name="TextBox 19">
            <a:hlinkClick r:id="rId5" action="ppaction://hlinksldjump" highlightClick="1"/>
          </p:cNvPr>
          <p:cNvSpPr txBox="1">
            <a:spLocks/>
          </p:cNvSpPr>
          <p:nvPr/>
        </p:nvSpPr>
        <p:spPr>
          <a:xfrm>
            <a:off x="2029064" y="1592856"/>
            <a:ext cx="1894864" cy="540000"/>
          </a:xfrm>
          <a:prstGeom prst="rect">
            <a:avLst/>
          </a:prstGeom>
          <a:noFill/>
        </p:spPr>
        <p:txBody>
          <a:bodyPr wrap="square" rtlCol="0" anchor="ctr">
            <a:spAutoFit/>
          </a:bodyPr>
          <a:lstStyle/>
          <a:p>
            <a:r>
              <a:rPr lang="en-US" sz="1400" dirty="0" smtClean="0">
                <a:latin typeface="Tahoma"/>
                <a:cs typeface="Tahoma"/>
              </a:rPr>
              <a:t>Craftsmanship</a:t>
            </a:r>
            <a:endParaRPr lang="en-US" sz="1400" dirty="0">
              <a:latin typeface="Tahoma"/>
              <a:cs typeface="Tahoma"/>
            </a:endParaRPr>
          </a:p>
        </p:txBody>
      </p:sp>
      <p:sp>
        <p:nvSpPr>
          <p:cNvPr id="21" name="TextBox 20">
            <a:hlinkClick r:id="rId6" action="ppaction://hlinksldjump" highlightClick="1"/>
          </p:cNvPr>
          <p:cNvSpPr txBox="1">
            <a:spLocks/>
          </p:cNvSpPr>
          <p:nvPr/>
        </p:nvSpPr>
        <p:spPr>
          <a:xfrm>
            <a:off x="4723041" y="1592856"/>
            <a:ext cx="1894864" cy="540000"/>
          </a:xfrm>
          <a:prstGeom prst="rect">
            <a:avLst/>
          </a:prstGeom>
          <a:noFill/>
        </p:spPr>
        <p:txBody>
          <a:bodyPr wrap="square" rtlCol="0" anchor="ctr">
            <a:spAutoFit/>
          </a:bodyPr>
          <a:lstStyle/>
          <a:p>
            <a:r>
              <a:rPr lang="en-US" sz="1400" dirty="0" smtClean="0">
                <a:latin typeface="Tahoma"/>
                <a:cs typeface="Tahoma"/>
              </a:rPr>
              <a:t>Counseling</a:t>
            </a:r>
            <a:endParaRPr lang="en-US" sz="1400" dirty="0">
              <a:latin typeface="Tahoma"/>
              <a:cs typeface="Tahoma"/>
            </a:endParaRPr>
          </a:p>
        </p:txBody>
      </p:sp>
      <p:sp>
        <p:nvSpPr>
          <p:cNvPr id="22" name="TextBox 21">
            <a:hlinkClick r:id="rId7" action="ppaction://hlinksldjump" highlightClick="1"/>
          </p:cNvPr>
          <p:cNvSpPr txBox="1">
            <a:spLocks/>
          </p:cNvSpPr>
          <p:nvPr/>
        </p:nvSpPr>
        <p:spPr>
          <a:xfrm>
            <a:off x="7319080" y="1592856"/>
            <a:ext cx="1894864" cy="540000"/>
          </a:xfrm>
          <a:prstGeom prst="rect">
            <a:avLst/>
          </a:prstGeom>
          <a:noFill/>
        </p:spPr>
        <p:txBody>
          <a:bodyPr wrap="square" rtlCol="0" anchor="ctr">
            <a:spAutoFit/>
          </a:bodyPr>
          <a:lstStyle/>
          <a:p>
            <a:r>
              <a:rPr lang="en-US" sz="1400" dirty="0" smtClean="0">
                <a:latin typeface="Tahoma"/>
                <a:cs typeface="Tahoma"/>
              </a:rPr>
              <a:t>Discernment</a:t>
            </a:r>
            <a:endParaRPr lang="en-US" sz="1400" dirty="0">
              <a:latin typeface="Tahoma"/>
              <a:cs typeface="Tahoma"/>
            </a:endParaRPr>
          </a:p>
        </p:txBody>
      </p:sp>
      <p:sp>
        <p:nvSpPr>
          <p:cNvPr id="23" name="TextBox 22">
            <a:hlinkClick r:id="rId8" action="ppaction://hlinksldjump" highlightClick="1"/>
          </p:cNvPr>
          <p:cNvSpPr txBox="1">
            <a:spLocks/>
          </p:cNvSpPr>
          <p:nvPr/>
        </p:nvSpPr>
        <p:spPr>
          <a:xfrm>
            <a:off x="2029064" y="2132855"/>
            <a:ext cx="1894864" cy="540000"/>
          </a:xfrm>
          <a:prstGeom prst="rect">
            <a:avLst/>
          </a:prstGeom>
          <a:noFill/>
        </p:spPr>
        <p:txBody>
          <a:bodyPr wrap="square" rtlCol="0" anchor="ctr">
            <a:spAutoFit/>
          </a:bodyPr>
          <a:lstStyle/>
          <a:p>
            <a:r>
              <a:rPr lang="en-US" sz="1400" dirty="0" smtClean="0">
                <a:latin typeface="Tahoma"/>
                <a:cs typeface="Tahoma"/>
              </a:rPr>
              <a:t>Giving</a:t>
            </a:r>
            <a:endParaRPr lang="en-US" sz="1400" dirty="0">
              <a:latin typeface="Tahoma"/>
              <a:cs typeface="Tahoma"/>
            </a:endParaRPr>
          </a:p>
        </p:txBody>
      </p:sp>
      <p:sp>
        <p:nvSpPr>
          <p:cNvPr id="24" name="TextBox 23">
            <a:hlinkClick r:id="rId9" action="ppaction://hlinksldjump" highlightClick="1"/>
          </p:cNvPr>
          <p:cNvSpPr txBox="1">
            <a:spLocks/>
          </p:cNvSpPr>
          <p:nvPr/>
        </p:nvSpPr>
        <p:spPr>
          <a:xfrm>
            <a:off x="4723041" y="2132856"/>
            <a:ext cx="1894864" cy="540000"/>
          </a:xfrm>
          <a:prstGeom prst="rect">
            <a:avLst/>
          </a:prstGeom>
          <a:noFill/>
        </p:spPr>
        <p:txBody>
          <a:bodyPr wrap="square" rtlCol="0" anchor="ctr">
            <a:spAutoFit/>
          </a:bodyPr>
          <a:lstStyle/>
          <a:p>
            <a:r>
              <a:rPr lang="en-US" sz="1400" dirty="0" smtClean="0">
                <a:latin typeface="Tahoma"/>
                <a:cs typeface="Tahoma"/>
              </a:rPr>
              <a:t>Evangelism</a:t>
            </a:r>
            <a:endParaRPr lang="en-US" sz="1400" dirty="0">
              <a:latin typeface="Tahoma"/>
              <a:cs typeface="Tahoma"/>
            </a:endParaRPr>
          </a:p>
        </p:txBody>
      </p:sp>
      <p:sp>
        <p:nvSpPr>
          <p:cNvPr id="25" name="TextBox 24">
            <a:hlinkClick r:id="rId10" action="ppaction://hlinksldjump" highlightClick="1"/>
          </p:cNvPr>
          <p:cNvSpPr txBox="1">
            <a:spLocks/>
          </p:cNvSpPr>
          <p:nvPr/>
        </p:nvSpPr>
        <p:spPr>
          <a:xfrm>
            <a:off x="7319080" y="2132856"/>
            <a:ext cx="1894864" cy="540000"/>
          </a:xfrm>
          <a:prstGeom prst="rect">
            <a:avLst/>
          </a:prstGeom>
          <a:noFill/>
        </p:spPr>
        <p:txBody>
          <a:bodyPr wrap="square" rtlCol="0" anchor="ctr">
            <a:spAutoFit/>
          </a:bodyPr>
          <a:lstStyle/>
          <a:p>
            <a:r>
              <a:rPr lang="en-US" sz="1400" dirty="0" smtClean="0">
                <a:latin typeface="Tahoma"/>
                <a:cs typeface="Tahoma"/>
              </a:rPr>
              <a:t>Faith</a:t>
            </a:r>
            <a:endParaRPr lang="en-US" sz="1400" dirty="0">
              <a:latin typeface="Tahoma"/>
              <a:cs typeface="Tahoma"/>
            </a:endParaRPr>
          </a:p>
        </p:txBody>
      </p:sp>
      <p:sp>
        <p:nvSpPr>
          <p:cNvPr id="26" name="TextBox 25">
            <a:hlinkClick r:id="rId11" action="ppaction://hlinksldjump" highlightClick="1"/>
          </p:cNvPr>
          <p:cNvSpPr txBox="1">
            <a:spLocks/>
          </p:cNvSpPr>
          <p:nvPr/>
        </p:nvSpPr>
        <p:spPr>
          <a:xfrm>
            <a:off x="2029064" y="2672976"/>
            <a:ext cx="1894864" cy="540000"/>
          </a:xfrm>
          <a:prstGeom prst="rect">
            <a:avLst/>
          </a:prstGeom>
          <a:noFill/>
        </p:spPr>
        <p:txBody>
          <a:bodyPr wrap="square" rtlCol="0" anchor="ctr">
            <a:spAutoFit/>
          </a:bodyPr>
          <a:lstStyle/>
          <a:p>
            <a:r>
              <a:rPr lang="en-US" sz="1400" dirty="0" smtClean="0">
                <a:latin typeface="Tahoma"/>
                <a:cs typeface="Tahoma"/>
              </a:rPr>
              <a:t>Hospitality</a:t>
            </a:r>
            <a:endParaRPr lang="en-US" sz="1400" dirty="0">
              <a:latin typeface="Tahoma"/>
              <a:cs typeface="Tahoma"/>
            </a:endParaRPr>
          </a:p>
        </p:txBody>
      </p:sp>
      <p:sp>
        <p:nvSpPr>
          <p:cNvPr id="27" name="TextBox 26">
            <a:hlinkClick r:id="rId12" action="ppaction://hlinksldjump" highlightClick="1"/>
          </p:cNvPr>
          <p:cNvSpPr txBox="1">
            <a:spLocks/>
          </p:cNvSpPr>
          <p:nvPr/>
        </p:nvSpPr>
        <p:spPr>
          <a:xfrm>
            <a:off x="4723041" y="2672976"/>
            <a:ext cx="1894864" cy="540000"/>
          </a:xfrm>
          <a:prstGeom prst="rect">
            <a:avLst/>
          </a:prstGeom>
          <a:noFill/>
        </p:spPr>
        <p:txBody>
          <a:bodyPr wrap="square" rtlCol="0" anchor="ctr">
            <a:spAutoFit/>
          </a:bodyPr>
          <a:lstStyle/>
          <a:p>
            <a:r>
              <a:rPr lang="en-US" sz="1400" dirty="0" smtClean="0">
                <a:latin typeface="Tahoma"/>
                <a:cs typeface="Tahoma"/>
              </a:rPr>
              <a:t>Helps</a:t>
            </a:r>
            <a:endParaRPr lang="en-US" sz="1400" dirty="0">
              <a:latin typeface="Tahoma"/>
              <a:cs typeface="Tahoma"/>
            </a:endParaRPr>
          </a:p>
        </p:txBody>
      </p:sp>
      <p:sp>
        <p:nvSpPr>
          <p:cNvPr id="28" name="TextBox 27">
            <a:hlinkClick r:id="rId13" action="ppaction://hlinksldjump" highlightClick="1"/>
          </p:cNvPr>
          <p:cNvSpPr txBox="1">
            <a:spLocks/>
          </p:cNvSpPr>
          <p:nvPr/>
        </p:nvSpPr>
        <p:spPr>
          <a:xfrm>
            <a:off x="7319080" y="2682088"/>
            <a:ext cx="1894864" cy="540000"/>
          </a:xfrm>
          <a:prstGeom prst="rect">
            <a:avLst/>
          </a:prstGeom>
          <a:noFill/>
        </p:spPr>
        <p:txBody>
          <a:bodyPr wrap="square" rtlCol="0" anchor="ctr">
            <a:spAutoFit/>
          </a:bodyPr>
          <a:lstStyle/>
          <a:p>
            <a:r>
              <a:rPr lang="en-US" sz="1400" dirty="0" smtClean="0">
                <a:latin typeface="Tahoma"/>
                <a:cs typeface="Tahoma"/>
              </a:rPr>
              <a:t>Healing</a:t>
            </a:r>
            <a:endParaRPr lang="en-US" sz="1400" dirty="0">
              <a:latin typeface="Tahoma"/>
              <a:cs typeface="Tahoma"/>
            </a:endParaRPr>
          </a:p>
        </p:txBody>
      </p:sp>
      <p:sp>
        <p:nvSpPr>
          <p:cNvPr id="29" name="TextBox 28">
            <a:hlinkClick r:id="rId14" action="ppaction://hlinksldjump" highlightClick="1"/>
          </p:cNvPr>
          <p:cNvSpPr txBox="1">
            <a:spLocks/>
          </p:cNvSpPr>
          <p:nvPr/>
        </p:nvSpPr>
        <p:spPr>
          <a:xfrm>
            <a:off x="2029064" y="3212976"/>
            <a:ext cx="1894864" cy="540000"/>
          </a:xfrm>
          <a:prstGeom prst="rect">
            <a:avLst/>
          </a:prstGeom>
          <a:noFill/>
        </p:spPr>
        <p:txBody>
          <a:bodyPr wrap="square" rtlCol="0" anchor="ctr">
            <a:spAutoFit/>
          </a:bodyPr>
          <a:lstStyle/>
          <a:p>
            <a:r>
              <a:rPr lang="en-US" sz="1400" dirty="0" smtClean="0">
                <a:latin typeface="Tahoma"/>
                <a:cs typeface="Tahoma"/>
              </a:rPr>
              <a:t>Knowledge</a:t>
            </a:r>
            <a:endParaRPr lang="en-US" sz="1400" dirty="0">
              <a:latin typeface="Tahoma"/>
              <a:cs typeface="Tahoma"/>
            </a:endParaRPr>
          </a:p>
        </p:txBody>
      </p:sp>
      <p:sp>
        <p:nvSpPr>
          <p:cNvPr id="30" name="TextBox 29">
            <a:hlinkClick r:id="rId15" action="ppaction://hlinksldjump" highlightClick="1"/>
          </p:cNvPr>
          <p:cNvSpPr txBox="1">
            <a:spLocks/>
          </p:cNvSpPr>
          <p:nvPr/>
        </p:nvSpPr>
        <p:spPr>
          <a:xfrm>
            <a:off x="4723041" y="3212976"/>
            <a:ext cx="1894864" cy="540000"/>
          </a:xfrm>
          <a:prstGeom prst="rect">
            <a:avLst/>
          </a:prstGeom>
          <a:noFill/>
        </p:spPr>
        <p:txBody>
          <a:bodyPr wrap="square" rtlCol="0" anchor="ctr">
            <a:spAutoFit/>
          </a:bodyPr>
          <a:lstStyle/>
          <a:p>
            <a:r>
              <a:rPr lang="en-US" sz="1400" dirty="0" smtClean="0">
                <a:latin typeface="Tahoma"/>
                <a:cs typeface="Tahoma"/>
              </a:rPr>
              <a:t>Leadership</a:t>
            </a:r>
            <a:endParaRPr lang="en-US" sz="1400" dirty="0">
              <a:latin typeface="Tahoma"/>
              <a:cs typeface="Tahoma"/>
            </a:endParaRPr>
          </a:p>
        </p:txBody>
      </p:sp>
      <p:sp>
        <p:nvSpPr>
          <p:cNvPr id="32" name="TextBox 31">
            <a:hlinkClick r:id="rId16" action="ppaction://hlinksldjump" highlightClick="1"/>
          </p:cNvPr>
          <p:cNvSpPr txBox="1">
            <a:spLocks/>
          </p:cNvSpPr>
          <p:nvPr/>
        </p:nvSpPr>
        <p:spPr>
          <a:xfrm>
            <a:off x="7319080" y="3222208"/>
            <a:ext cx="1894864" cy="540000"/>
          </a:xfrm>
          <a:prstGeom prst="rect">
            <a:avLst/>
          </a:prstGeom>
          <a:noFill/>
        </p:spPr>
        <p:txBody>
          <a:bodyPr wrap="square" rtlCol="0" anchor="ctr">
            <a:spAutoFit/>
          </a:bodyPr>
          <a:lstStyle/>
          <a:p>
            <a:r>
              <a:rPr lang="en-US" sz="1400" dirty="0" smtClean="0">
                <a:latin typeface="Tahoma"/>
                <a:cs typeface="Tahoma"/>
              </a:rPr>
              <a:t>Interpretation</a:t>
            </a:r>
            <a:endParaRPr lang="en-US" sz="1400" dirty="0">
              <a:latin typeface="Tahoma"/>
              <a:cs typeface="Tahoma"/>
            </a:endParaRPr>
          </a:p>
        </p:txBody>
      </p:sp>
      <p:sp>
        <p:nvSpPr>
          <p:cNvPr id="34" name="TextBox 33">
            <a:hlinkClick r:id="rId17" action="ppaction://hlinksldjump" highlightClick="1"/>
          </p:cNvPr>
          <p:cNvSpPr txBox="1">
            <a:spLocks/>
          </p:cNvSpPr>
          <p:nvPr/>
        </p:nvSpPr>
        <p:spPr>
          <a:xfrm>
            <a:off x="2029064" y="3753096"/>
            <a:ext cx="1894864" cy="540000"/>
          </a:xfrm>
          <a:prstGeom prst="rect">
            <a:avLst/>
          </a:prstGeom>
          <a:noFill/>
        </p:spPr>
        <p:txBody>
          <a:bodyPr wrap="square" rtlCol="0" anchor="ctr">
            <a:spAutoFit/>
          </a:bodyPr>
          <a:lstStyle/>
          <a:p>
            <a:r>
              <a:rPr lang="en-US" sz="1400" dirty="0" smtClean="0">
                <a:latin typeface="Tahoma"/>
                <a:cs typeface="Tahoma"/>
              </a:rPr>
              <a:t>Mercy</a:t>
            </a:r>
            <a:endParaRPr lang="en-US" sz="1400" dirty="0">
              <a:latin typeface="Tahoma"/>
              <a:cs typeface="Tahoma"/>
            </a:endParaRPr>
          </a:p>
        </p:txBody>
      </p:sp>
      <p:sp>
        <p:nvSpPr>
          <p:cNvPr id="35" name="TextBox 34">
            <a:hlinkClick r:id="rId18" action="ppaction://hlinksldjump" highlightClick="1"/>
          </p:cNvPr>
          <p:cNvSpPr txBox="1">
            <a:spLocks/>
          </p:cNvSpPr>
          <p:nvPr/>
        </p:nvSpPr>
        <p:spPr>
          <a:xfrm>
            <a:off x="4723041" y="3762208"/>
            <a:ext cx="1894864" cy="540000"/>
          </a:xfrm>
          <a:prstGeom prst="rect">
            <a:avLst/>
          </a:prstGeom>
          <a:noFill/>
        </p:spPr>
        <p:txBody>
          <a:bodyPr wrap="square" rtlCol="0" anchor="ctr">
            <a:spAutoFit/>
          </a:bodyPr>
          <a:lstStyle/>
          <a:p>
            <a:r>
              <a:rPr lang="en-US" sz="1400" dirty="0" smtClean="0">
                <a:latin typeface="Tahoma"/>
                <a:cs typeface="Tahoma"/>
              </a:rPr>
              <a:t>Missionary</a:t>
            </a:r>
            <a:endParaRPr lang="en-US" sz="1400" dirty="0">
              <a:latin typeface="Tahoma"/>
              <a:cs typeface="Tahoma"/>
            </a:endParaRPr>
          </a:p>
        </p:txBody>
      </p:sp>
      <p:sp>
        <p:nvSpPr>
          <p:cNvPr id="37" name="TextBox 36">
            <a:hlinkClick r:id="rId19" action="ppaction://hlinksldjump" highlightClick="1"/>
          </p:cNvPr>
          <p:cNvSpPr txBox="1">
            <a:spLocks/>
          </p:cNvSpPr>
          <p:nvPr/>
        </p:nvSpPr>
        <p:spPr>
          <a:xfrm>
            <a:off x="7319080" y="3771152"/>
            <a:ext cx="1894864" cy="540000"/>
          </a:xfrm>
          <a:prstGeom prst="rect">
            <a:avLst/>
          </a:prstGeom>
          <a:noFill/>
        </p:spPr>
        <p:txBody>
          <a:bodyPr wrap="square" rtlCol="0" anchor="ctr">
            <a:spAutoFit/>
          </a:bodyPr>
          <a:lstStyle/>
          <a:p>
            <a:r>
              <a:rPr lang="en-US" sz="1400" dirty="0" smtClean="0">
                <a:latin typeface="Tahoma"/>
                <a:cs typeface="Tahoma"/>
              </a:rPr>
              <a:t>Miracles</a:t>
            </a:r>
            <a:endParaRPr lang="en-US" sz="1400" dirty="0">
              <a:latin typeface="Tahoma"/>
              <a:cs typeface="Tahoma"/>
            </a:endParaRPr>
          </a:p>
        </p:txBody>
      </p:sp>
      <p:sp>
        <p:nvSpPr>
          <p:cNvPr id="39" name="TextBox 38">
            <a:hlinkClick r:id="rId20" action="ppaction://hlinksldjump" highlightClick="1"/>
          </p:cNvPr>
          <p:cNvSpPr txBox="1">
            <a:spLocks/>
          </p:cNvSpPr>
          <p:nvPr/>
        </p:nvSpPr>
        <p:spPr>
          <a:xfrm>
            <a:off x="2029064" y="4311272"/>
            <a:ext cx="1894864" cy="540000"/>
          </a:xfrm>
          <a:prstGeom prst="rect">
            <a:avLst/>
          </a:prstGeom>
          <a:noFill/>
        </p:spPr>
        <p:txBody>
          <a:bodyPr wrap="square" rtlCol="0" anchor="ctr">
            <a:spAutoFit/>
          </a:bodyPr>
          <a:lstStyle/>
          <a:p>
            <a:r>
              <a:rPr lang="en-US" sz="1400" dirty="0" smtClean="0">
                <a:latin typeface="Tahoma"/>
                <a:cs typeface="Tahoma"/>
              </a:rPr>
              <a:t>Music</a:t>
            </a:r>
            <a:endParaRPr lang="en-US" sz="1400" dirty="0">
              <a:latin typeface="Tahoma"/>
              <a:cs typeface="Tahoma"/>
            </a:endParaRPr>
          </a:p>
        </p:txBody>
      </p:sp>
      <p:sp>
        <p:nvSpPr>
          <p:cNvPr id="40" name="TextBox 39">
            <a:hlinkClick r:id="rId21" action="ppaction://hlinksldjump" highlightClick="1"/>
          </p:cNvPr>
          <p:cNvSpPr txBox="1">
            <a:spLocks/>
          </p:cNvSpPr>
          <p:nvPr/>
        </p:nvSpPr>
        <p:spPr>
          <a:xfrm>
            <a:off x="4723041" y="4310984"/>
            <a:ext cx="1894864" cy="540000"/>
          </a:xfrm>
          <a:prstGeom prst="rect">
            <a:avLst/>
          </a:prstGeom>
          <a:noFill/>
        </p:spPr>
        <p:txBody>
          <a:bodyPr wrap="square" rtlCol="0" anchor="ctr">
            <a:spAutoFit/>
          </a:bodyPr>
          <a:lstStyle/>
          <a:p>
            <a:r>
              <a:rPr lang="en-US" sz="1400" dirty="0" smtClean="0">
                <a:latin typeface="Tahoma"/>
                <a:cs typeface="Tahoma"/>
              </a:rPr>
              <a:t>Service</a:t>
            </a:r>
            <a:endParaRPr lang="en-US" sz="1400" dirty="0">
              <a:latin typeface="Tahoma"/>
              <a:cs typeface="Tahoma"/>
            </a:endParaRPr>
          </a:p>
        </p:txBody>
      </p:sp>
      <p:sp>
        <p:nvSpPr>
          <p:cNvPr id="41" name="TextBox 40">
            <a:hlinkClick r:id="rId22" action="ppaction://hlinksldjump" highlightClick="1"/>
          </p:cNvPr>
          <p:cNvSpPr txBox="1">
            <a:spLocks/>
          </p:cNvSpPr>
          <p:nvPr/>
        </p:nvSpPr>
        <p:spPr>
          <a:xfrm>
            <a:off x="7319080" y="4310984"/>
            <a:ext cx="1894864" cy="540000"/>
          </a:xfrm>
          <a:prstGeom prst="rect">
            <a:avLst/>
          </a:prstGeom>
          <a:noFill/>
        </p:spPr>
        <p:txBody>
          <a:bodyPr wrap="square" rtlCol="0" anchor="ctr">
            <a:spAutoFit/>
          </a:bodyPr>
          <a:lstStyle/>
          <a:p>
            <a:r>
              <a:rPr lang="en-US" sz="1400" dirty="0" smtClean="0">
                <a:latin typeface="Tahoma"/>
                <a:cs typeface="Tahoma"/>
              </a:rPr>
              <a:t>Prayer</a:t>
            </a:r>
            <a:endParaRPr lang="en-US" sz="1400" dirty="0">
              <a:latin typeface="Tahoma"/>
              <a:cs typeface="Tahoma"/>
            </a:endParaRPr>
          </a:p>
        </p:txBody>
      </p:sp>
      <p:sp>
        <p:nvSpPr>
          <p:cNvPr id="42" name="TextBox 41">
            <a:hlinkClick r:id="rId23" action="ppaction://hlinksldjump" highlightClick="1"/>
          </p:cNvPr>
          <p:cNvSpPr txBox="1">
            <a:spLocks/>
          </p:cNvSpPr>
          <p:nvPr/>
        </p:nvSpPr>
        <p:spPr>
          <a:xfrm>
            <a:off x="2029064" y="4869160"/>
            <a:ext cx="1894864" cy="540000"/>
          </a:xfrm>
          <a:prstGeom prst="rect">
            <a:avLst/>
          </a:prstGeom>
          <a:noFill/>
        </p:spPr>
        <p:txBody>
          <a:bodyPr wrap="square" rtlCol="0" anchor="ctr">
            <a:spAutoFit/>
          </a:bodyPr>
          <a:lstStyle/>
          <a:p>
            <a:r>
              <a:rPr lang="en-US" sz="1400" dirty="0" smtClean="0">
                <a:latin typeface="Tahoma"/>
                <a:cs typeface="Tahoma"/>
              </a:rPr>
              <a:t>Organization</a:t>
            </a:r>
            <a:endParaRPr lang="en-US" sz="1400" dirty="0">
              <a:latin typeface="Tahoma"/>
              <a:cs typeface="Tahoma"/>
            </a:endParaRPr>
          </a:p>
        </p:txBody>
      </p:sp>
      <p:sp>
        <p:nvSpPr>
          <p:cNvPr id="43" name="TextBox 42">
            <a:hlinkClick r:id="rId24" action="ppaction://hlinksldjump" highlightClick="1"/>
          </p:cNvPr>
          <p:cNvSpPr txBox="1">
            <a:spLocks/>
          </p:cNvSpPr>
          <p:nvPr/>
        </p:nvSpPr>
        <p:spPr>
          <a:xfrm>
            <a:off x="4723041" y="4863994"/>
            <a:ext cx="1894864" cy="540000"/>
          </a:xfrm>
          <a:prstGeom prst="rect">
            <a:avLst/>
          </a:prstGeom>
          <a:noFill/>
        </p:spPr>
        <p:txBody>
          <a:bodyPr wrap="square" rtlCol="0" anchor="ctr">
            <a:spAutoFit/>
          </a:bodyPr>
          <a:lstStyle/>
          <a:p>
            <a:r>
              <a:rPr lang="en-US" sz="1400" dirty="0" smtClean="0">
                <a:latin typeface="Tahoma"/>
                <a:cs typeface="Tahoma"/>
              </a:rPr>
              <a:t>Shepherding</a:t>
            </a:r>
            <a:endParaRPr lang="en-US" sz="1400" dirty="0">
              <a:latin typeface="Tahoma"/>
              <a:cs typeface="Tahoma"/>
            </a:endParaRPr>
          </a:p>
        </p:txBody>
      </p:sp>
      <p:sp>
        <p:nvSpPr>
          <p:cNvPr id="44" name="TextBox 43">
            <a:hlinkClick r:id="rId25" action="ppaction://hlinksldjump" highlightClick="1"/>
          </p:cNvPr>
          <p:cNvSpPr txBox="1">
            <a:spLocks/>
          </p:cNvSpPr>
          <p:nvPr/>
        </p:nvSpPr>
        <p:spPr>
          <a:xfrm>
            <a:off x="7319080" y="4863994"/>
            <a:ext cx="1894864" cy="540000"/>
          </a:xfrm>
          <a:prstGeom prst="rect">
            <a:avLst/>
          </a:prstGeom>
          <a:noFill/>
        </p:spPr>
        <p:txBody>
          <a:bodyPr wrap="square" rtlCol="0" anchor="ctr">
            <a:spAutoFit/>
          </a:bodyPr>
          <a:lstStyle/>
          <a:p>
            <a:r>
              <a:rPr lang="en-US" sz="1400" dirty="0" smtClean="0">
                <a:latin typeface="Tahoma"/>
                <a:cs typeface="Tahoma"/>
              </a:rPr>
              <a:t>Prophecy</a:t>
            </a:r>
            <a:endParaRPr lang="en-US" sz="1400" dirty="0">
              <a:latin typeface="Tahoma"/>
              <a:cs typeface="Tahoma"/>
            </a:endParaRPr>
          </a:p>
        </p:txBody>
      </p:sp>
      <p:sp>
        <p:nvSpPr>
          <p:cNvPr id="49" name="TextBox 48">
            <a:hlinkClick r:id="rId26" action="ppaction://hlinksldjump" highlightClick="1"/>
          </p:cNvPr>
          <p:cNvSpPr txBox="1">
            <a:spLocks/>
          </p:cNvSpPr>
          <p:nvPr/>
        </p:nvSpPr>
        <p:spPr>
          <a:xfrm>
            <a:off x="2029064" y="5409280"/>
            <a:ext cx="1894864" cy="540000"/>
          </a:xfrm>
          <a:prstGeom prst="rect">
            <a:avLst/>
          </a:prstGeom>
          <a:noFill/>
        </p:spPr>
        <p:txBody>
          <a:bodyPr wrap="square" rtlCol="0" anchor="ctr">
            <a:spAutoFit/>
          </a:bodyPr>
          <a:lstStyle/>
          <a:p>
            <a:r>
              <a:rPr lang="en-US" sz="1400" dirty="0" smtClean="0">
                <a:latin typeface="Tahoma"/>
                <a:cs typeface="Tahoma"/>
              </a:rPr>
              <a:t>Voluntary Poverty</a:t>
            </a:r>
            <a:endParaRPr lang="en-US" sz="1400" dirty="0">
              <a:latin typeface="Tahoma"/>
              <a:cs typeface="Tahoma"/>
            </a:endParaRPr>
          </a:p>
        </p:txBody>
      </p:sp>
      <p:sp>
        <p:nvSpPr>
          <p:cNvPr id="50" name="TextBox 49">
            <a:hlinkClick r:id="rId27" action="ppaction://hlinksldjump" highlightClick="1"/>
          </p:cNvPr>
          <p:cNvSpPr txBox="1">
            <a:spLocks/>
          </p:cNvSpPr>
          <p:nvPr/>
        </p:nvSpPr>
        <p:spPr>
          <a:xfrm>
            <a:off x="4723041" y="5405254"/>
            <a:ext cx="1894864" cy="540000"/>
          </a:xfrm>
          <a:prstGeom prst="rect">
            <a:avLst/>
          </a:prstGeom>
          <a:noFill/>
        </p:spPr>
        <p:txBody>
          <a:bodyPr wrap="square" rtlCol="0" anchor="ctr">
            <a:spAutoFit/>
          </a:bodyPr>
          <a:lstStyle/>
          <a:p>
            <a:r>
              <a:rPr lang="en-US" sz="1400" dirty="0" smtClean="0">
                <a:latin typeface="Tahoma"/>
                <a:cs typeface="Tahoma"/>
              </a:rPr>
              <a:t>Singleness</a:t>
            </a:r>
            <a:endParaRPr lang="en-US" sz="1400" dirty="0">
              <a:latin typeface="Tahoma"/>
              <a:cs typeface="Tahoma"/>
            </a:endParaRPr>
          </a:p>
        </p:txBody>
      </p:sp>
      <p:sp>
        <p:nvSpPr>
          <p:cNvPr id="51" name="TextBox 50">
            <a:hlinkClick r:id="rId28" action="ppaction://hlinksldjump" highlightClick="1"/>
          </p:cNvPr>
          <p:cNvSpPr txBox="1">
            <a:spLocks/>
          </p:cNvSpPr>
          <p:nvPr/>
        </p:nvSpPr>
        <p:spPr>
          <a:xfrm>
            <a:off x="7319080" y="5405254"/>
            <a:ext cx="1894864" cy="540000"/>
          </a:xfrm>
          <a:prstGeom prst="rect">
            <a:avLst/>
          </a:prstGeom>
          <a:noFill/>
        </p:spPr>
        <p:txBody>
          <a:bodyPr wrap="square" rtlCol="0" anchor="ctr">
            <a:spAutoFit/>
          </a:bodyPr>
          <a:lstStyle/>
          <a:p>
            <a:r>
              <a:rPr lang="en-US" sz="1400" dirty="0" smtClean="0">
                <a:latin typeface="Tahoma"/>
                <a:cs typeface="Tahoma"/>
              </a:rPr>
              <a:t>Suffering</a:t>
            </a:r>
            <a:endParaRPr lang="en-US" sz="1400" dirty="0">
              <a:latin typeface="Tahoma"/>
              <a:cs typeface="Tahoma"/>
            </a:endParaRPr>
          </a:p>
        </p:txBody>
      </p:sp>
      <p:sp>
        <p:nvSpPr>
          <p:cNvPr id="52" name="TextBox 51">
            <a:hlinkClick r:id="rId29" action="ppaction://hlinksldjump" highlightClick="1"/>
          </p:cNvPr>
          <p:cNvSpPr txBox="1">
            <a:spLocks/>
          </p:cNvSpPr>
          <p:nvPr/>
        </p:nvSpPr>
        <p:spPr>
          <a:xfrm>
            <a:off x="2029064" y="5967456"/>
            <a:ext cx="1894864" cy="540000"/>
          </a:xfrm>
          <a:prstGeom prst="rect">
            <a:avLst/>
          </a:prstGeom>
          <a:noFill/>
        </p:spPr>
        <p:txBody>
          <a:bodyPr wrap="square" rtlCol="0" anchor="ctr">
            <a:spAutoFit/>
          </a:bodyPr>
          <a:lstStyle/>
          <a:p>
            <a:r>
              <a:rPr lang="en-US" sz="1400" dirty="0" smtClean="0">
                <a:latin typeface="Tahoma"/>
                <a:cs typeface="Tahoma"/>
              </a:rPr>
              <a:t>Wisdom</a:t>
            </a:r>
            <a:endParaRPr lang="en-US" sz="1400" dirty="0">
              <a:latin typeface="Tahoma"/>
              <a:cs typeface="Tahoma"/>
            </a:endParaRPr>
          </a:p>
        </p:txBody>
      </p:sp>
      <p:sp>
        <p:nvSpPr>
          <p:cNvPr id="54" name="TextBox 53">
            <a:hlinkClick r:id="rId30" action="ppaction://hlinksldjump" highlightClick="1"/>
          </p:cNvPr>
          <p:cNvSpPr txBox="1">
            <a:spLocks/>
          </p:cNvSpPr>
          <p:nvPr/>
        </p:nvSpPr>
        <p:spPr>
          <a:xfrm>
            <a:off x="4723041" y="5967168"/>
            <a:ext cx="1894864" cy="540000"/>
          </a:xfrm>
          <a:prstGeom prst="rect">
            <a:avLst/>
          </a:prstGeom>
          <a:noFill/>
        </p:spPr>
        <p:txBody>
          <a:bodyPr wrap="square" rtlCol="0" anchor="ctr">
            <a:spAutoFit/>
          </a:bodyPr>
          <a:lstStyle/>
          <a:p>
            <a:r>
              <a:rPr lang="en-US" sz="1400" dirty="0" smtClean="0">
                <a:latin typeface="Tahoma"/>
                <a:cs typeface="Tahoma"/>
              </a:rPr>
              <a:t>Teaching</a:t>
            </a:r>
            <a:endParaRPr lang="en-US" sz="1400" dirty="0">
              <a:latin typeface="Tahoma"/>
              <a:cs typeface="Tahoma"/>
            </a:endParaRPr>
          </a:p>
        </p:txBody>
      </p:sp>
      <p:pic>
        <p:nvPicPr>
          <p:cNvPr id="10" name="Picture 9" descr="3comin-p104.png">
            <a:hlinkClick r:id="rId5" action="ppaction://hlinksldjump" highlightClick="1"/>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1547728" y="1610912"/>
            <a:ext cx="576000" cy="534762"/>
          </a:xfrm>
          <a:prstGeom prst="rect">
            <a:avLst/>
          </a:prstGeom>
        </p:spPr>
      </p:pic>
      <p:pic>
        <p:nvPicPr>
          <p:cNvPr id="11" name="Picture 10" descr="3comin-p105.png">
            <a:hlinkClick r:id="rId8" action="ppaction://hlinksldjump" highlightClick="1"/>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1547728" y="2141800"/>
            <a:ext cx="576000" cy="534763"/>
          </a:xfrm>
          <a:prstGeom prst="rect">
            <a:avLst/>
          </a:prstGeom>
        </p:spPr>
      </p:pic>
      <p:pic>
        <p:nvPicPr>
          <p:cNvPr id="12" name="Picture 11" descr="3comin-p106.png">
            <a:hlinkClick r:id="rId11" action="ppaction://hlinksldjump" highlightClick="1"/>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1547728" y="2673144"/>
            <a:ext cx="576000" cy="535206"/>
          </a:xfrm>
          <a:prstGeom prst="rect">
            <a:avLst/>
          </a:prstGeom>
        </p:spPr>
      </p:pic>
      <p:pic>
        <p:nvPicPr>
          <p:cNvPr id="9" name="Picture 8" descr="3comin-p103.png">
            <a:hlinkClick r:id="rId34" action="ppaction://hlinksldjump" highlightClick="1"/>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1547664" y="1067146"/>
            <a:ext cx="576064" cy="534822"/>
          </a:xfrm>
          <a:prstGeom prst="rect">
            <a:avLst/>
          </a:prstGeom>
        </p:spPr>
      </p:pic>
      <p:sp>
        <p:nvSpPr>
          <p:cNvPr id="45" name="TextBox 44">
            <a:hlinkClick r:id="rId34" action="ppaction://hlinksldjump" highlightClick="1"/>
          </p:cNvPr>
          <p:cNvSpPr txBox="1">
            <a:spLocks/>
          </p:cNvSpPr>
          <p:nvPr/>
        </p:nvSpPr>
        <p:spPr>
          <a:xfrm>
            <a:off x="2029064" y="1052736"/>
            <a:ext cx="1894864" cy="540000"/>
          </a:xfrm>
          <a:prstGeom prst="rect">
            <a:avLst/>
          </a:prstGeom>
          <a:noFill/>
        </p:spPr>
        <p:txBody>
          <a:bodyPr wrap="square" rtlCol="0" anchor="ctr">
            <a:spAutoFit/>
          </a:bodyPr>
          <a:lstStyle/>
          <a:p>
            <a:r>
              <a:rPr lang="en-US" sz="1400" dirty="0" smtClean="0">
                <a:latin typeface="Tahoma"/>
                <a:cs typeface="Tahoma"/>
              </a:rPr>
              <a:t>Artistic Creativity</a:t>
            </a:r>
            <a:endParaRPr lang="en-US" sz="1400" dirty="0">
              <a:latin typeface="Tahoma"/>
              <a:cs typeface="Tahoma"/>
            </a:endParaRPr>
          </a:p>
        </p:txBody>
      </p:sp>
      <p:pic>
        <p:nvPicPr>
          <p:cNvPr id="2" name="Picture 1" descr="3comin-p107.png">
            <a:hlinkClick r:id="rId14" action="ppaction://hlinksldjump" highlightClick="1"/>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1547664" y="3212976"/>
            <a:ext cx="576000" cy="540000"/>
          </a:xfrm>
          <a:prstGeom prst="rect">
            <a:avLst/>
          </a:prstGeom>
        </p:spPr>
      </p:pic>
      <p:pic>
        <p:nvPicPr>
          <p:cNvPr id="4" name="Picture 3" descr="3comin-p108.png">
            <a:hlinkClick r:id="rId17" action="ppaction://hlinksldjump" highlightClick="1"/>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1547664" y="3753264"/>
            <a:ext cx="576000" cy="540000"/>
          </a:xfrm>
          <a:prstGeom prst="rect">
            <a:avLst/>
          </a:prstGeom>
        </p:spPr>
      </p:pic>
      <p:pic>
        <p:nvPicPr>
          <p:cNvPr id="5" name="Picture 4" descr="3comin-p109.png">
            <a:hlinkClick r:id="rId20" action="ppaction://hlinksldjump" highlightClick="1"/>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1547664" y="4302040"/>
            <a:ext cx="576000" cy="540000"/>
          </a:xfrm>
          <a:prstGeom prst="rect">
            <a:avLst/>
          </a:prstGeom>
        </p:spPr>
      </p:pic>
      <p:pic>
        <p:nvPicPr>
          <p:cNvPr id="6" name="Picture 5" descr="3comin-p110.png">
            <a:hlinkClick r:id="rId23" action="ppaction://hlinksldjump" highlightClick="1"/>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1547664" y="4860216"/>
            <a:ext cx="576000" cy="540000"/>
          </a:xfrm>
          <a:prstGeom prst="rect">
            <a:avLst/>
          </a:prstGeom>
        </p:spPr>
      </p:pic>
      <p:pic>
        <p:nvPicPr>
          <p:cNvPr id="7" name="Picture 6" descr="3comin-p111.png">
            <a:hlinkClick r:id="rId26" action="ppaction://hlinksldjump" highlightClick="1"/>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1547664" y="5400048"/>
            <a:ext cx="576000" cy="540000"/>
          </a:xfrm>
          <a:prstGeom prst="rect">
            <a:avLst/>
          </a:prstGeom>
        </p:spPr>
      </p:pic>
      <p:pic>
        <p:nvPicPr>
          <p:cNvPr id="8" name="Picture 7" descr="3comin-p112.png">
            <a:hlinkClick r:id="rId29" action="ppaction://hlinksldjump" highlightClick="1"/>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1547664" y="5949280"/>
            <a:ext cx="576000" cy="540000"/>
          </a:xfrm>
          <a:prstGeom prst="rect">
            <a:avLst/>
          </a:prstGeom>
        </p:spPr>
      </p:pic>
      <p:pic>
        <p:nvPicPr>
          <p:cNvPr id="13" name="Picture 12" descr="3comin-p114.png">
            <a:hlinkClick r:id="rId3" action="ppaction://hlinksldjump" highlightClick="1"/>
          </p:cNvPr>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4238792" y="1052736"/>
            <a:ext cx="576000" cy="540000"/>
          </a:xfrm>
          <a:prstGeom prst="rect">
            <a:avLst/>
          </a:prstGeom>
        </p:spPr>
      </p:pic>
      <p:pic>
        <p:nvPicPr>
          <p:cNvPr id="14" name="Picture 13" descr="3comin-p115.png">
            <a:hlinkClick r:id="rId6" action="ppaction://hlinksldjump" highlightClick="1"/>
          </p:cNvPr>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4238792" y="1610912"/>
            <a:ext cx="576000" cy="540000"/>
          </a:xfrm>
          <a:prstGeom prst="rect">
            <a:avLst/>
          </a:prstGeom>
        </p:spPr>
      </p:pic>
      <p:pic>
        <p:nvPicPr>
          <p:cNvPr id="15" name="Picture 14" descr="3comin-p116.png">
            <a:hlinkClick r:id="rId9" action="ppaction://hlinksldjump" highlightClick="1"/>
          </p:cNvPr>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4229848" y="2141800"/>
            <a:ext cx="576000" cy="540000"/>
          </a:xfrm>
          <a:prstGeom prst="rect">
            <a:avLst/>
          </a:prstGeom>
        </p:spPr>
      </p:pic>
      <p:pic>
        <p:nvPicPr>
          <p:cNvPr id="16" name="Picture 15" descr="3comin-p117.png">
            <a:hlinkClick r:id="rId12" action="ppaction://hlinksldjump" highlightClick="1"/>
          </p:cNvPr>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4229848" y="2682088"/>
            <a:ext cx="576000" cy="540000"/>
          </a:xfrm>
          <a:prstGeom prst="rect">
            <a:avLst/>
          </a:prstGeom>
        </p:spPr>
      </p:pic>
      <p:pic>
        <p:nvPicPr>
          <p:cNvPr id="31" name="Picture 30" descr="3comin-p118.png">
            <a:hlinkClick r:id="rId15" action="ppaction://hlinksldjump" highlightClick="1"/>
          </p:cNvPr>
          <p:cNvPicPr>
            <a:picLocks/>
          </p:cNvPicPr>
          <p:nvPr/>
        </p:nvPicPr>
        <p:blipFill>
          <a:blip r:embed="rId46" cstate="screen">
            <a:extLst>
              <a:ext uri="{28A0092B-C50C-407E-A947-70E740481C1C}">
                <a14:useLocalDpi xmlns:a14="http://schemas.microsoft.com/office/drawing/2010/main"/>
              </a:ext>
            </a:extLst>
          </a:blip>
          <a:stretch>
            <a:fillRect/>
          </a:stretch>
        </p:blipFill>
        <p:spPr>
          <a:xfrm>
            <a:off x="4229848" y="3212976"/>
            <a:ext cx="576000" cy="540000"/>
          </a:xfrm>
          <a:prstGeom prst="rect">
            <a:avLst/>
          </a:prstGeom>
        </p:spPr>
      </p:pic>
      <p:pic>
        <p:nvPicPr>
          <p:cNvPr id="33" name="Picture 32" descr="3comin-p119.png">
            <a:hlinkClick r:id="rId18" action="ppaction://hlinksldjump" highlightClick="1"/>
          </p:cNvPr>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4229848" y="3771152"/>
            <a:ext cx="576000" cy="534963"/>
          </a:xfrm>
          <a:prstGeom prst="rect">
            <a:avLst/>
          </a:prstGeom>
        </p:spPr>
      </p:pic>
      <p:pic>
        <p:nvPicPr>
          <p:cNvPr id="36" name="Picture 35" descr="3comin-p120.png">
            <a:hlinkClick r:id="rId21" action="ppaction://hlinksldjump" highlightClick="1"/>
          </p:cNvPr>
          <p:cNvPicPr>
            <a:picLocks/>
          </p:cNvPicPr>
          <p:nvPr/>
        </p:nvPicPr>
        <p:blipFill>
          <a:blip r:embed="rId48" cstate="screen">
            <a:extLst>
              <a:ext uri="{28A0092B-C50C-407E-A947-70E740481C1C}">
                <a14:useLocalDpi xmlns:a14="http://schemas.microsoft.com/office/drawing/2010/main"/>
              </a:ext>
            </a:extLst>
          </a:blip>
          <a:stretch>
            <a:fillRect/>
          </a:stretch>
        </p:blipFill>
        <p:spPr>
          <a:xfrm>
            <a:off x="4229848" y="4319928"/>
            <a:ext cx="576000" cy="540000"/>
          </a:xfrm>
          <a:prstGeom prst="rect">
            <a:avLst/>
          </a:prstGeom>
        </p:spPr>
      </p:pic>
      <p:pic>
        <p:nvPicPr>
          <p:cNvPr id="47" name="Picture 46" descr="3comin-p121.png">
            <a:hlinkClick r:id="rId24" action="ppaction://hlinksldjump" highlightClick="1"/>
          </p:cNvPr>
          <p:cNvPicPr>
            <a:picLocks noChangeAspect="1"/>
          </p:cNvPicPr>
          <p:nvPr/>
        </p:nvPicPr>
        <p:blipFill>
          <a:blip r:embed="rId49" cstate="screen">
            <a:extLst>
              <a:ext uri="{28A0092B-C50C-407E-A947-70E740481C1C}">
                <a14:useLocalDpi xmlns:a14="http://schemas.microsoft.com/office/drawing/2010/main"/>
              </a:ext>
            </a:extLst>
          </a:blip>
          <a:stretch>
            <a:fillRect/>
          </a:stretch>
        </p:blipFill>
        <p:spPr>
          <a:xfrm>
            <a:off x="4239248" y="4869160"/>
            <a:ext cx="576000" cy="540000"/>
          </a:xfrm>
          <a:prstGeom prst="rect">
            <a:avLst/>
          </a:prstGeom>
        </p:spPr>
      </p:pic>
      <p:pic>
        <p:nvPicPr>
          <p:cNvPr id="17" name="Picture 16" descr="3comin-p122.png">
            <a:hlinkClick r:id="rId27" action="ppaction://hlinksldjump" highlightClick="1"/>
          </p:cNvPr>
          <p:cNvPicPr>
            <a:picLocks/>
          </p:cNvPicPr>
          <p:nvPr/>
        </p:nvPicPr>
        <p:blipFill>
          <a:blip r:embed="rId50" cstate="screen">
            <a:extLst>
              <a:ext uri="{28A0092B-C50C-407E-A947-70E740481C1C}">
                <a14:useLocalDpi xmlns:a14="http://schemas.microsoft.com/office/drawing/2010/main"/>
              </a:ext>
            </a:extLst>
          </a:blip>
          <a:stretch>
            <a:fillRect/>
          </a:stretch>
        </p:blipFill>
        <p:spPr>
          <a:xfrm>
            <a:off x="4239248" y="5408992"/>
            <a:ext cx="576000" cy="540000"/>
          </a:xfrm>
          <a:prstGeom prst="rect">
            <a:avLst/>
          </a:prstGeom>
        </p:spPr>
      </p:pic>
      <p:pic>
        <p:nvPicPr>
          <p:cNvPr id="38" name="Picture 37" descr="3comin-p123.png">
            <a:hlinkClick r:id="rId30" action="ppaction://hlinksldjump" highlightClick="1"/>
          </p:cNvPr>
          <p:cNvPicPr>
            <a:picLocks/>
          </p:cNvPicPr>
          <p:nvPr/>
        </p:nvPicPr>
        <p:blipFill>
          <a:blip r:embed="rId51" cstate="screen">
            <a:extLst>
              <a:ext uri="{28A0092B-C50C-407E-A947-70E740481C1C}">
                <a14:useLocalDpi xmlns:a14="http://schemas.microsoft.com/office/drawing/2010/main"/>
              </a:ext>
            </a:extLst>
          </a:blip>
          <a:stretch>
            <a:fillRect/>
          </a:stretch>
        </p:blipFill>
        <p:spPr>
          <a:xfrm>
            <a:off x="4248192" y="5949280"/>
            <a:ext cx="576000" cy="540000"/>
          </a:xfrm>
          <a:prstGeom prst="rect">
            <a:avLst/>
          </a:prstGeom>
        </p:spPr>
      </p:pic>
      <p:pic>
        <p:nvPicPr>
          <p:cNvPr id="46" name="Picture 45" descr="3comin-p125.png">
            <a:hlinkClick r:id="rId4" action="ppaction://hlinksldjump" highlightClick="1"/>
          </p:cNvPr>
          <p:cNvPicPr>
            <a:picLocks noChangeAspect="1"/>
          </p:cNvPicPr>
          <p:nvPr/>
        </p:nvPicPr>
        <p:blipFill>
          <a:blip r:embed="rId52" cstate="screen">
            <a:extLst>
              <a:ext uri="{28A0092B-C50C-407E-A947-70E740481C1C}">
                <a14:useLocalDpi xmlns:a14="http://schemas.microsoft.com/office/drawing/2010/main"/>
              </a:ext>
            </a:extLst>
          </a:blip>
          <a:stretch>
            <a:fillRect/>
          </a:stretch>
        </p:blipFill>
        <p:spPr>
          <a:xfrm>
            <a:off x="6831536" y="1052736"/>
            <a:ext cx="576000" cy="540000"/>
          </a:xfrm>
          <a:prstGeom prst="rect">
            <a:avLst/>
          </a:prstGeom>
        </p:spPr>
      </p:pic>
      <p:pic>
        <p:nvPicPr>
          <p:cNvPr id="48" name="Picture 47" descr="3comin-p126.png">
            <a:hlinkClick r:id="rId7" action="ppaction://hlinksldjump" highlightClick="1"/>
          </p:cNvPr>
          <p:cNvPicPr>
            <a:picLocks noChangeAspect="1"/>
          </p:cNvPicPr>
          <p:nvPr/>
        </p:nvPicPr>
        <p:blipFill>
          <a:blip r:embed="rId53" cstate="screen">
            <a:extLst>
              <a:ext uri="{28A0092B-C50C-407E-A947-70E740481C1C}">
                <a14:useLocalDpi xmlns:a14="http://schemas.microsoft.com/office/drawing/2010/main"/>
              </a:ext>
            </a:extLst>
          </a:blip>
          <a:stretch>
            <a:fillRect/>
          </a:stretch>
        </p:blipFill>
        <p:spPr>
          <a:xfrm>
            <a:off x="6840024" y="1601968"/>
            <a:ext cx="576000" cy="540000"/>
          </a:xfrm>
          <a:prstGeom prst="rect">
            <a:avLst/>
          </a:prstGeom>
        </p:spPr>
      </p:pic>
      <p:pic>
        <p:nvPicPr>
          <p:cNvPr id="53" name="Picture 52" descr="3comin-p127.png">
            <a:hlinkClick r:id="rId10" action="ppaction://hlinksldjump" highlightClick="1"/>
          </p:cNvPr>
          <p:cNvPicPr>
            <a:picLocks noChangeAspect="1"/>
          </p:cNvPicPr>
          <p:nvPr/>
        </p:nvPicPr>
        <p:blipFill>
          <a:blip r:embed="rId54" cstate="screen">
            <a:extLst>
              <a:ext uri="{28A0092B-C50C-407E-A947-70E740481C1C}">
                <a14:useLocalDpi xmlns:a14="http://schemas.microsoft.com/office/drawing/2010/main"/>
              </a:ext>
            </a:extLst>
          </a:blip>
          <a:stretch>
            <a:fillRect/>
          </a:stretch>
        </p:blipFill>
        <p:spPr>
          <a:xfrm>
            <a:off x="6840353" y="2132856"/>
            <a:ext cx="576000" cy="540000"/>
          </a:xfrm>
          <a:prstGeom prst="rect">
            <a:avLst/>
          </a:prstGeom>
        </p:spPr>
      </p:pic>
      <p:pic>
        <p:nvPicPr>
          <p:cNvPr id="56" name="Picture 55" descr="3comin-p128.png">
            <a:hlinkClick r:id="rId13" action="ppaction://hlinksldjump" highlightClick="1"/>
          </p:cNvPr>
          <p:cNvPicPr>
            <a:picLocks noChangeAspect="1"/>
          </p:cNvPicPr>
          <p:nvPr/>
        </p:nvPicPr>
        <p:blipFill>
          <a:blip r:embed="rId55" cstate="screen">
            <a:extLst>
              <a:ext uri="{28A0092B-C50C-407E-A947-70E740481C1C}">
                <a14:useLocalDpi xmlns:a14="http://schemas.microsoft.com/office/drawing/2010/main"/>
              </a:ext>
            </a:extLst>
          </a:blip>
          <a:stretch>
            <a:fillRect/>
          </a:stretch>
        </p:blipFill>
        <p:spPr>
          <a:xfrm>
            <a:off x="6831282" y="2699976"/>
            <a:ext cx="576000" cy="540000"/>
          </a:xfrm>
          <a:prstGeom prst="rect">
            <a:avLst/>
          </a:prstGeom>
        </p:spPr>
      </p:pic>
      <p:pic>
        <p:nvPicPr>
          <p:cNvPr id="57" name="Picture 56" descr="3comin-p129.png">
            <a:hlinkClick r:id="rId16" action="ppaction://hlinksldjump" highlightClick="1"/>
          </p:cNvPr>
          <p:cNvPicPr>
            <a:picLocks noChangeAspect="1"/>
          </p:cNvPicPr>
          <p:nvPr/>
        </p:nvPicPr>
        <p:blipFill>
          <a:blip r:embed="rId56" cstate="screen">
            <a:extLst>
              <a:ext uri="{28A0092B-C50C-407E-A947-70E740481C1C}">
                <a14:useLocalDpi xmlns:a14="http://schemas.microsoft.com/office/drawing/2010/main"/>
              </a:ext>
            </a:extLst>
          </a:blip>
          <a:stretch>
            <a:fillRect/>
          </a:stretch>
        </p:blipFill>
        <p:spPr>
          <a:xfrm>
            <a:off x="6831282" y="3230864"/>
            <a:ext cx="576000" cy="540000"/>
          </a:xfrm>
          <a:prstGeom prst="rect">
            <a:avLst/>
          </a:prstGeom>
        </p:spPr>
      </p:pic>
      <p:pic>
        <p:nvPicPr>
          <p:cNvPr id="58" name="Picture 57" descr="3comin-p130.png">
            <a:hlinkClick r:id="rId19" action="ppaction://hlinksldjump" highlightClick="1"/>
          </p:cNvPr>
          <p:cNvPicPr>
            <a:picLocks noChangeAspect="1"/>
          </p:cNvPicPr>
          <p:nvPr/>
        </p:nvPicPr>
        <p:blipFill>
          <a:blip r:embed="rId57" cstate="screen">
            <a:extLst>
              <a:ext uri="{28A0092B-C50C-407E-A947-70E740481C1C}">
                <a14:useLocalDpi xmlns:a14="http://schemas.microsoft.com/office/drawing/2010/main"/>
              </a:ext>
            </a:extLst>
          </a:blip>
          <a:stretch>
            <a:fillRect/>
          </a:stretch>
        </p:blipFill>
        <p:spPr>
          <a:xfrm>
            <a:off x="6831282" y="3789040"/>
            <a:ext cx="576000" cy="534762"/>
          </a:xfrm>
          <a:prstGeom prst="rect">
            <a:avLst/>
          </a:prstGeom>
        </p:spPr>
      </p:pic>
      <p:pic>
        <p:nvPicPr>
          <p:cNvPr id="59" name="Picture 58" descr="3comin-p131.png">
            <a:hlinkClick r:id="rId22" action="ppaction://hlinksldjump" highlightClick="1"/>
          </p:cNvPr>
          <p:cNvPicPr>
            <a:picLocks noChangeAspect="1"/>
          </p:cNvPicPr>
          <p:nvPr/>
        </p:nvPicPr>
        <p:blipFill>
          <a:blip r:embed="rId58" cstate="screen">
            <a:extLst>
              <a:ext uri="{28A0092B-C50C-407E-A947-70E740481C1C}">
                <a14:useLocalDpi xmlns:a14="http://schemas.microsoft.com/office/drawing/2010/main"/>
              </a:ext>
            </a:extLst>
          </a:blip>
          <a:stretch>
            <a:fillRect/>
          </a:stretch>
        </p:blipFill>
        <p:spPr>
          <a:xfrm>
            <a:off x="6840353" y="4319928"/>
            <a:ext cx="576000" cy="534762"/>
          </a:xfrm>
          <a:prstGeom prst="rect">
            <a:avLst/>
          </a:prstGeom>
        </p:spPr>
      </p:pic>
      <p:pic>
        <p:nvPicPr>
          <p:cNvPr id="60" name="Picture 59" descr="3comin-p132.png">
            <a:hlinkClick r:id="rId25" action="ppaction://hlinksldjump" highlightClick="1"/>
          </p:cNvPr>
          <p:cNvPicPr>
            <a:picLocks noChangeAspect="1"/>
          </p:cNvPicPr>
          <p:nvPr/>
        </p:nvPicPr>
        <p:blipFill>
          <a:blip r:embed="rId59" cstate="screen">
            <a:extLst>
              <a:ext uri="{28A0092B-C50C-407E-A947-70E740481C1C}">
                <a14:useLocalDpi xmlns:a14="http://schemas.microsoft.com/office/drawing/2010/main"/>
              </a:ext>
            </a:extLst>
          </a:blip>
          <a:stretch>
            <a:fillRect/>
          </a:stretch>
        </p:blipFill>
        <p:spPr>
          <a:xfrm>
            <a:off x="6830953" y="4869160"/>
            <a:ext cx="576000" cy="534762"/>
          </a:xfrm>
          <a:prstGeom prst="rect">
            <a:avLst/>
          </a:prstGeom>
        </p:spPr>
      </p:pic>
      <p:pic>
        <p:nvPicPr>
          <p:cNvPr id="61" name="Picture 60" descr="3comin-p133.png">
            <a:hlinkClick r:id="rId28" action="ppaction://hlinksldjump" highlightClick="1"/>
          </p:cNvPr>
          <p:cNvPicPr>
            <a:picLocks noChangeAspect="1"/>
          </p:cNvPicPr>
          <p:nvPr/>
        </p:nvPicPr>
        <p:blipFill>
          <a:blip r:embed="rId60" cstate="screen">
            <a:extLst>
              <a:ext uri="{28A0092B-C50C-407E-A947-70E740481C1C}">
                <a14:useLocalDpi xmlns:a14="http://schemas.microsoft.com/office/drawing/2010/main"/>
              </a:ext>
            </a:extLst>
          </a:blip>
          <a:stretch>
            <a:fillRect/>
          </a:stretch>
        </p:blipFill>
        <p:spPr>
          <a:xfrm>
            <a:off x="6840353" y="5408992"/>
            <a:ext cx="576000" cy="534762"/>
          </a:xfrm>
          <a:prstGeom prst="rect">
            <a:avLst/>
          </a:prstGeom>
        </p:spPr>
      </p:pic>
      <p:pic>
        <p:nvPicPr>
          <p:cNvPr id="62" name="Picture 61" descr="3comin-p134.png">
            <a:hlinkClick r:id="rId61" action="ppaction://hlinksldjump" highlightClick="1"/>
          </p:cNvPr>
          <p:cNvPicPr>
            <a:picLocks noChangeAspect="1"/>
          </p:cNvPicPr>
          <p:nvPr/>
        </p:nvPicPr>
        <p:blipFill>
          <a:blip r:embed="rId62" cstate="screen">
            <a:extLst>
              <a:ext uri="{28A0092B-C50C-407E-A947-70E740481C1C}">
                <a14:useLocalDpi xmlns:a14="http://schemas.microsoft.com/office/drawing/2010/main"/>
              </a:ext>
            </a:extLst>
          </a:blip>
          <a:stretch>
            <a:fillRect/>
          </a:stretch>
        </p:blipFill>
        <p:spPr>
          <a:xfrm>
            <a:off x="6840226" y="5958224"/>
            <a:ext cx="576000" cy="534762"/>
          </a:xfrm>
          <a:prstGeom prst="rect">
            <a:avLst/>
          </a:prstGeom>
        </p:spPr>
      </p:pic>
      <p:sp>
        <p:nvSpPr>
          <p:cNvPr id="65" name="TextBox 64">
            <a:hlinkClick r:id="rId61" action="ppaction://hlinksldjump" highlightClick="1"/>
          </p:cNvPr>
          <p:cNvSpPr txBox="1">
            <a:spLocks/>
          </p:cNvSpPr>
          <p:nvPr/>
        </p:nvSpPr>
        <p:spPr>
          <a:xfrm>
            <a:off x="7317375" y="5949280"/>
            <a:ext cx="1894864" cy="540000"/>
          </a:xfrm>
          <a:prstGeom prst="rect">
            <a:avLst/>
          </a:prstGeom>
          <a:noFill/>
        </p:spPr>
        <p:txBody>
          <a:bodyPr wrap="square" rtlCol="0" anchor="ctr">
            <a:normAutofit/>
          </a:bodyPr>
          <a:lstStyle/>
          <a:p>
            <a:r>
              <a:rPr lang="en-US" sz="1400" dirty="0" smtClean="0">
                <a:latin typeface="Tahoma"/>
                <a:cs typeface="Tahoma"/>
              </a:rPr>
              <a:t>Tongues</a:t>
            </a:r>
            <a:endParaRPr lang="en-US" sz="1400" dirty="0">
              <a:latin typeface="Tahoma"/>
              <a:cs typeface="Tahoma"/>
            </a:endParaRPr>
          </a:p>
        </p:txBody>
      </p:sp>
    </p:spTree>
    <p:extLst>
      <p:ext uri="{BB962C8B-B14F-4D97-AF65-F5344CB8AC3E}">
        <p14:creationId xmlns:p14="http://schemas.microsoft.com/office/powerpoint/2010/main" val="10821824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The gift of artistic creativity</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smtClean="0">
                <a:solidFill>
                  <a:schemeClr val="bg2"/>
                </a:solidFill>
                <a:latin typeface="Verdana" charset="0"/>
              </a:rPr>
              <a:t>3colorsofministry.org</a:t>
            </a:r>
            <a:endParaRPr lang="en-US" sz="1400" dirty="0">
              <a:solidFill>
                <a:schemeClr val="bg2"/>
              </a:solidFill>
              <a:latin typeface="Verdana" charset="0"/>
            </a:endParaRPr>
          </a:p>
        </p:txBody>
      </p:sp>
      <p:sp>
        <p:nvSpPr>
          <p:cNvPr id="31" name="TextBox 30"/>
          <p:cNvSpPr txBox="1"/>
          <p:nvPr/>
        </p:nvSpPr>
        <p:spPr>
          <a:xfrm>
            <a:off x="899592" y="4437112"/>
            <a:ext cx="2232248" cy="646331"/>
          </a:xfrm>
          <a:prstGeom prst="rect">
            <a:avLst/>
          </a:prstGeom>
          <a:noFill/>
        </p:spPr>
        <p:txBody>
          <a:bodyPr wrap="square" rtlCol="0">
            <a:spAutoFit/>
          </a:bodyPr>
          <a:lstStyle/>
          <a:p>
            <a:pPr algn="r"/>
            <a:r>
              <a:rPr lang="en-US" sz="1200" i="1" dirty="0" smtClean="0">
                <a:latin typeface="Tahoma"/>
                <a:cs typeface="Tahoma"/>
              </a:rPr>
              <a:t>This gift enables you to use artistic expression for the edification of others.</a:t>
            </a:r>
            <a:endParaRPr lang="en-US" sz="1200" i="1" dirty="0">
              <a:latin typeface="Tahoma"/>
              <a:cs typeface="Tahoma"/>
            </a:endParaRPr>
          </a:p>
        </p:txBody>
      </p:sp>
      <p:sp>
        <p:nvSpPr>
          <p:cNvPr id="33" name="TextBox 32"/>
          <p:cNvSpPr txBox="1"/>
          <p:nvPr/>
        </p:nvSpPr>
        <p:spPr>
          <a:xfrm>
            <a:off x="3347864" y="1032118"/>
            <a:ext cx="5760640" cy="3508652"/>
          </a:xfrm>
          <a:prstGeom prst="rect">
            <a:avLst/>
          </a:prstGeom>
          <a:noFill/>
        </p:spPr>
        <p:txBody>
          <a:bodyPr wrap="square" rtlCol="0">
            <a:spAutoFit/>
          </a:bodyPr>
          <a:lstStyle/>
          <a:p>
            <a:r>
              <a:rPr lang="en-US" sz="1200" dirty="0">
                <a:latin typeface="Tahoma"/>
                <a:cs typeface="Tahoma"/>
              </a:rPr>
              <a:t>The gift of artistic creativity appears in a great variety of forms such as dance, sculpture, pottery, pantomime, music, composition, and writing. In contrast to the gift of craftsmanship, the gift of artistic creativity focuses on the </a:t>
            </a:r>
            <a:r>
              <a:rPr lang="en-US" sz="1200" i="1" dirty="0">
                <a:latin typeface="Tahoma"/>
                <a:cs typeface="Tahoma"/>
              </a:rPr>
              <a:t>creative </a:t>
            </a:r>
            <a:r>
              <a:rPr lang="en-US" sz="1200" dirty="0">
                <a:latin typeface="Tahoma"/>
                <a:cs typeface="Tahoma"/>
              </a:rPr>
              <a:t>element. Whatever the medium used, it is only a means to the end of expressing a specific idea or feeling</a:t>
            </a:r>
            <a:r>
              <a:rPr lang="en-US" sz="1200" dirty="0" smtClean="0">
                <a:latin typeface="Tahoma"/>
                <a:cs typeface="Tahoma"/>
              </a:rPr>
              <a:t>.</a:t>
            </a:r>
            <a:br>
              <a:rPr lang="en-US" sz="1200" dirty="0" smtClean="0">
                <a:latin typeface="Tahoma"/>
                <a:cs typeface="Tahoma"/>
              </a:rPr>
            </a:br>
            <a:r>
              <a:rPr lang="en-US" sz="1200" dirty="0" smtClean="0">
                <a:latin typeface="Tahoma"/>
                <a:cs typeface="Tahoma"/>
              </a:rPr>
              <a:t/>
            </a:r>
            <a:br>
              <a:rPr lang="en-US" sz="1200" dirty="0" smtClean="0">
                <a:latin typeface="Tahoma"/>
                <a:cs typeface="Tahoma"/>
              </a:rPr>
            </a:br>
            <a:r>
              <a:rPr lang="en-US" sz="1200" b="1" dirty="0">
                <a:latin typeface="Tahoma"/>
                <a:cs typeface="Tahoma"/>
              </a:rPr>
              <a:t>Scripture references</a:t>
            </a:r>
          </a:p>
          <a:p>
            <a:pPr>
              <a:spcBef>
                <a:spcPts val="600"/>
              </a:spcBef>
            </a:pPr>
            <a:r>
              <a:rPr lang="en-US" sz="1200" b="1" dirty="0">
                <a:latin typeface="Tahoma"/>
                <a:cs typeface="Tahoma"/>
              </a:rPr>
              <a:t>Exodus </a:t>
            </a:r>
            <a:r>
              <a:rPr lang="en-US" sz="1200" b="1" dirty="0" smtClean="0">
                <a:latin typeface="Tahoma"/>
                <a:cs typeface="Tahoma"/>
              </a:rPr>
              <a:t>31:1-11</a:t>
            </a:r>
            <a:r>
              <a:rPr lang="en-US" sz="1200" b="1" dirty="0">
                <a:latin typeface="Tahoma"/>
                <a:cs typeface="Tahoma"/>
              </a:rPr>
              <a:t>, </a:t>
            </a:r>
            <a:r>
              <a:rPr lang="en-US" sz="1200" dirty="0">
                <a:latin typeface="Tahoma"/>
                <a:cs typeface="Tahoma"/>
              </a:rPr>
              <a:t>2 </a:t>
            </a:r>
            <a:r>
              <a:rPr lang="en-US" sz="1200" dirty="0" smtClean="0">
                <a:latin typeface="Tahoma"/>
                <a:cs typeface="Tahoma"/>
              </a:rPr>
              <a:t>Samuel 6:12-16, 1 Kings 7:14</a:t>
            </a:r>
            <a:endParaRPr lang="en-US" sz="1200" dirty="0">
              <a:latin typeface="Tahoma"/>
              <a:cs typeface="Tahoma"/>
            </a:endParaRPr>
          </a:p>
          <a:p>
            <a:pPr>
              <a:spcBef>
                <a:spcPts val="600"/>
              </a:spcBef>
            </a:pPr>
            <a:r>
              <a:rPr lang="en-US" sz="1200" b="1" dirty="0">
                <a:latin typeface="Tahoma"/>
                <a:cs typeface="Tahoma"/>
              </a:rPr>
              <a:t>Possible tasks</a:t>
            </a:r>
          </a:p>
          <a:p>
            <a:pPr>
              <a:spcBef>
                <a:spcPts val="600"/>
              </a:spcBef>
            </a:pPr>
            <a:r>
              <a:rPr lang="en-US" sz="1200" dirty="0">
                <a:latin typeface="Tahoma"/>
                <a:cs typeface="Tahoma"/>
              </a:rPr>
              <a:t>Layout of church publications, pantomime, developing public relations materials, web development, new forms of worship, arts and crafts group, drama, video projects, interior decoration, lyrics, musical composition </a:t>
            </a:r>
            <a:r>
              <a:rPr lang="en-US" sz="1200" dirty="0" smtClean="0">
                <a:latin typeface="Tahoma"/>
                <a:cs typeface="Tahoma"/>
              </a:rPr>
              <a:t>.</a:t>
            </a:r>
            <a:r>
              <a:rPr lang="en-US" sz="1200" dirty="0">
                <a:latin typeface="Tahoma"/>
                <a:cs typeface="Tahoma"/>
              </a:rPr>
              <a:t>.</a:t>
            </a:r>
            <a:r>
              <a:rPr lang="en-US" sz="1200" dirty="0" smtClean="0">
                <a:latin typeface="Tahoma"/>
                <a:cs typeface="Tahoma"/>
              </a:rPr>
              <a:t>.</a:t>
            </a:r>
          </a:p>
          <a:p>
            <a:pPr>
              <a:spcBef>
                <a:spcPts val="600"/>
              </a:spcBef>
            </a:pPr>
            <a:r>
              <a:rPr lang="en-US" sz="1200" b="1" dirty="0" smtClean="0">
                <a:latin typeface="Tahoma"/>
                <a:cs typeface="Tahoma"/>
              </a:rPr>
              <a:t>Questions</a:t>
            </a:r>
          </a:p>
          <a:p>
            <a:pPr marL="285750" indent="-285750">
              <a:spcBef>
                <a:spcPts val="600"/>
              </a:spcBef>
              <a:buFont typeface="Arial"/>
              <a:buChar char="•"/>
            </a:pPr>
            <a:r>
              <a:rPr lang="en-US" sz="1200" dirty="0" smtClean="0">
                <a:latin typeface="Tahoma"/>
                <a:cs typeface="Tahoma"/>
              </a:rPr>
              <a:t>Can you recall examples of how your own faith has been enriched through artistic creativity (painting, music, prose, etc.)?</a:t>
            </a:r>
          </a:p>
          <a:p>
            <a:pPr marL="285750" indent="-285750">
              <a:spcBef>
                <a:spcPts val="600"/>
              </a:spcBef>
              <a:buFont typeface="Arial"/>
              <a:buChar char="•"/>
            </a:pPr>
            <a:r>
              <a:rPr lang="en-US" sz="1200" dirty="0" smtClean="0">
                <a:latin typeface="Tahoma"/>
                <a:cs typeface="Tahoma"/>
              </a:rPr>
              <a:t>To what extent is it possible to exercise this gift in your own church?</a:t>
            </a:r>
            <a:endParaRPr lang="en-US" sz="1200" dirty="0">
              <a:latin typeface="Tahoma"/>
              <a:cs typeface="Tahoma"/>
            </a:endParaRPr>
          </a:p>
        </p:txBody>
      </p:sp>
      <p:pic>
        <p:nvPicPr>
          <p:cNvPr id="4" name="Picture 3" descr="3comin-p103.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600" y="2276872"/>
            <a:ext cx="2304460" cy="2232000"/>
          </a:xfrm>
          <a:prstGeom prst="rect">
            <a:avLst/>
          </a:prstGeom>
        </p:spPr>
      </p:pic>
      <p:sp>
        <p:nvSpPr>
          <p:cNvPr id="7" name="TextBox 6">
            <a:hlinkClick r:id="rId4" action="ppaction://hlinksldjump" highlightClick="1"/>
          </p:cNvPr>
          <p:cNvSpPr txBox="1"/>
          <p:nvPr/>
        </p:nvSpPr>
        <p:spPr>
          <a:xfrm>
            <a:off x="3203848" y="6237312"/>
            <a:ext cx="2736304" cy="306467"/>
          </a:xfrm>
          <a:prstGeom prst="roundRect">
            <a:avLst/>
          </a:prstGeom>
          <a:solidFill>
            <a:srgbClr val="6D73A2"/>
          </a:solidFill>
          <a:scene3d>
            <a:camera prst="orthographicFront"/>
            <a:lightRig rig="threePt" dir="t"/>
          </a:scene3d>
          <a:sp3d>
            <a:bevelT/>
          </a:sp3d>
        </p:spPr>
        <p:txBody>
          <a:bodyPr wrap="square" rtlCol="0">
            <a:spAutoFit/>
          </a:bodyPr>
          <a:lstStyle/>
          <a:p>
            <a:pPr algn="ctr"/>
            <a:r>
              <a:rPr lang="en-US" sz="1200" dirty="0" smtClean="0">
                <a:latin typeface="Tahoma"/>
                <a:cs typeface="Tahoma"/>
              </a:rPr>
              <a:t>Return to </a:t>
            </a:r>
            <a:r>
              <a:rPr lang="en-US" sz="1200" dirty="0">
                <a:latin typeface="Tahoma"/>
                <a:cs typeface="Tahoma"/>
              </a:rPr>
              <a:t>g</a:t>
            </a:r>
            <a:r>
              <a:rPr lang="en-US" sz="1200" dirty="0" smtClean="0">
                <a:latin typeface="Tahoma"/>
                <a:cs typeface="Tahoma"/>
              </a:rPr>
              <a:t>ift </a:t>
            </a:r>
            <a:r>
              <a:rPr lang="en-US" sz="1200" dirty="0">
                <a:latin typeface="Tahoma"/>
                <a:cs typeface="Tahoma"/>
              </a:rPr>
              <a:t>d</a:t>
            </a:r>
            <a:r>
              <a:rPr lang="en-US" sz="1200" dirty="0" smtClean="0">
                <a:latin typeface="Tahoma"/>
                <a:cs typeface="Tahoma"/>
              </a:rPr>
              <a:t>escription index</a:t>
            </a:r>
            <a:endParaRPr lang="en-US" sz="1200" dirty="0">
              <a:latin typeface="Tahoma"/>
              <a:cs typeface="Tahoma"/>
            </a:endParaRPr>
          </a:p>
        </p:txBody>
      </p:sp>
    </p:spTree>
    <p:extLst>
      <p:ext uri="{BB962C8B-B14F-4D97-AF65-F5344CB8AC3E}">
        <p14:creationId xmlns:p14="http://schemas.microsoft.com/office/powerpoint/2010/main" val="34099335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The gift of craftsmanship</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1" name="TextBox 30"/>
          <p:cNvSpPr txBox="1"/>
          <p:nvPr/>
        </p:nvSpPr>
        <p:spPr>
          <a:xfrm>
            <a:off x="899592" y="4437112"/>
            <a:ext cx="2232248" cy="646331"/>
          </a:xfrm>
          <a:prstGeom prst="rect">
            <a:avLst/>
          </a:prstGeom>
          <a:noFill/>
        </p:spPr>
        <p:txBody>
          <a:bodyPr wrap="square" rtlCol="0">
            <a:spAutoFit/>
          </a:bodyPr>
          <a:lstStyle/>
          <a:p>
            <a:pPr algn="r"/>
            <a:r>
              <a:rPr lang="en-US" sz="1200" i="1" dirty="0" smtClean="0">
                <a:latin typeface="Tahoma"/>
                <a:cs typeface="Tahoma"/>
              </a:rPr>
              <a:t>This gift enables you to use a trade or craft for the good of the body of Christ.</a:t>
            </a:r>
            <a:endParaRPr lang="en-US" sz="1200" i="1" dirty="0">
              <a:latin typeface="Tahoma"/>
              <a:cs typeface="Tahoma"/>
            </a:endParaRPr>
          </a:p>
        </p:txBody>
      </p:sp>
      <p:sp>
        <p:nvSpPr>
          <p:cNvPr id="33" name="TextBox 32"/>
          <p:cNvSpPr txBox="1"/>
          <p:nvPr/>
        </p:nvSpPr>
        <p:spPr>
          <a:xfrm>
            <a:off x="3347864" y="1032118"/>
            <a:ext cx="5760640" cy="3877984"/>
          </a:xfrm>
          <a:prstGeom prst="rect">
            <a:avLst/>
          </a:prstGeom>
          <a:noFill/>
        </p:spPr>
        <p:txBody>
          <a:bodyPr wrap="square" rtlCol="0">
            <a:spAutoFit/>
          </a:bodyPr>
          <a:lstStyle/>
          <a:p>
            <a:r>
              <a:rPr lang="en-US" sz="1200" dirty="0">
                <a:latin typeface="Tahoma"/>
                <a:cs typeface="Tahoma"/>
              </a:rPr>
              <a:t>The gift of craftsmanship can be used in a multitude of ways (gardening, building, car repair, as well as tasks that might be traditionally seen as “female” tasks, such as sewing, etc.). Observe, however, that not everyone who is skillful with his or her hands has this gift. People who don‘t have this gift might love crafts, but they don‘t experience the overwhelming joy that arises from exercising their gift for the benefit of others. This joy of ministering to others, however, is characteristic of those who have the spiritual gift of </a:t>
            </a:r>
            <a:r>
              <a:rPr lang="en-US" sz="1200" dirty="0" smtClean="0">
                <a:latin typeface="Tahoma"/>
                <a:cs typeface="Tahoma"/>
              </a:rPr>
              <a:t>craftsmanship.</a:t>
            </a:r>
            <a:br>
              <a:rPr lang="en-US" sz="1200" dirty="0" smtClean="0">
                <a:latin typeface="Tahoma"/>
                <a:cs typeface="Tahoma"/>
              </a:rPr>
            </a:br>
            <a:r>
              <a:rPr lang="en-US" sz="1200" dirty="0" smtClean="0">
                <a:latin typeface="Tahoma"/>
                <a:cs typeface="Tahoma"/>
              </a:rPr>
              <a:t/>
            </a:r>
            <a:br>
              <a:rPr lang="en-US" sz="1200" dirty="0" smtClean="0">
                <a:latin typeface="Tahoma"/>
                <a:cs typeface="Tahoma"/>
              </a:rPr>
            </a:br>
            <a:r>
              <a:rPr lang="en-US" sz="1200" b="1" dirty="0" smtClean="0">
                <a:latin typeface="Tahoma"/>
                <a:cs typeface="Tahoma"/>
              </a:rPr>
              <a:t>Scripture references</a:t>
            </a:r>
          </a:p>
          <a:p>
            <a:pPr>
              <a:spcBef>
                <a:spcPts val="600"/>
              </a:spcBef>
            </a:pPr>
            <a:r>
              <a:rPr lang="en-US" sz="1200" b="1" dirty="0">
                <a:latin typeface="Tahoma"/>
                <a:cs typeface="Tahoma"/>
              </a:rPr>
              <a:t>Exodus 30:22-31, </a:t>
            </a:r>
            <a:r>
              <a:rPr lang="en-US" sz="1200" dirty="0">
                <a:latin typeface="Tahoma"/>
                <a:cs typeface="Tahoma"/>
              </a:rPr>
              <a:t>2 Kings 12:11-13, 2 Chronicles 34:9-13, Acts 18:</a:t>
            </a:r>
            <a:r>
              <a:rPr lang="en-US" sz="1200" dirty="0" smtClean="0">
                <a:latin typeface="Tahoma"/>
                <a:cs typeface="Tahoma"/>
              </a:rPr>
              <a:t>3</a:t>
            </a:r>
          </a:p>
          <a:p>
            <a:pPr>
              <a:spcBef>
                <a:spcPts val="600"/>
              </a:spcBef>
            </a:pPr>
            <a:r>
              <a:rPr lang="en-US" sz="1200" b="1" dirty="0" smtClean="0">
                <a:latin typeface="Tahoma"/>
                <a:cs typeface="Tahoma"/>
              </a:rPr>
              <a:t>Possible tasks</a:t>
            </a:r>
          </a:p>
          <a:p>
            <a:pPr>
              <a:spcBef>
                <a:spcPts val="600"/>
              </a:spcBef>
            </a:pPr>
            <a:r>
              <a:rPr lang="en-US" sz="1200" dirty="0">
                <a:latin typeface="Tahoma"/>
                <a:cs typeface="Tahoma"/>
              </a:rPr>
              <a:t>Building, gardening, helping others with odd jobs in the neighborhood, maintenance, </a:t>
            </a:r>
            <a:r>
              <a:rPr lang="en-US" sz="1200" dirty="0" smtClean="0">
                <a:latin typeface="Tahoma"/>
                <a:cs typeface="Tahoma"/>
              </a:rPr>
              <a:t>technical team, foreign </a:t>
            </a:r>
            <a:r>
              <a:rPr lang="en-US" sz="1200" dirty="0">
                <a:latin typeface="Tahoma"/>
                <a:cs typeface="Tahoma"/>
              </a:rPr>
              <a:t>missions, sewing projects ..</a:t>
            </a:r>
            <a:r>
              <a:rPr lang="en-US" sz="1200" dirty="0" smtClean="0">
                <a:latin typeface="Tahoma"/>
                <a:cs typeface="Tahoma"/>
              </a:rPr>
              <a:t>.</a:t>
            </a:r>
          </a:p>
          <a:p>
            <a:pPr>
              <a:spcBef>
                <a:spcPts val="600"/>
              </a:spcBef>
            </a:pPr>
            <a:r>
              <a:rPr lang="en-US" sz="1200" b="1" dirty="0" smtClean="0">
                <a:latin typeface="Tahoma"/>
                <a:cs typeface="Tahoma"/>
              </a:rPr>
              <a:t>Questions</a:t>
            </a:r>
          </a:p>
          <a:p>
            <a:pPr marL="285750" indent="-285750">
              <a:spcBef>
                <a:spcPts val="600"/>
              </a:spcBef>
              <a:buFont typeface="Arial"/>
              <a:buChar char="•"/>
            </a:pPr>
            <a:r>
              <a:rPr lang="en-US" sz="1200" dirty="0">
                <a:latin typeface="Tahoma"/>
                <a:cs typeface="Tahoma"/>
              </a:rPr>
              <a:t>Should your church exclusively call upon church members with this gift, or should it also contract professionals from outside the church</a:t>
            </a:r>
            <a:r>
              <a:rPr lang="en-US" sz="1200" dirty="0" smtClean="0">
                <a:latin typeface="Tahoma"/>
                <a:cs typeface="Tahoma"/>
              </a:rPr>
              <a:t>?</a:t>
            </a:r>
          </a:p>
          <a:p>
            <a:pPr marL="285750" indent="-285750">
              <a:spcBef>
                <a:spcPts val="600"/>
              </a:spcBef>
              <a:buFont typeface="Arial"/>
              <a:buChar char="•"/>
            </a:pPr>
            <a:r>
              <a:rPr lang="en-US" sz="1200" dirty="0">
                <a:latin typeface="Tahoma"/>
                <a:cs typeface="Tahoma"/>
              </a:rPr>
              <a:t>Which Christians do you know with this gift? Do they understand their skill as being a spiritual gift? How are they using it to build up the body of Christ?</a:t>
            </a:r>
          </a:p>
        </p:txBody>
      </p:sp>
      <p:pic>
        <p:nvPicPr>
          <p:cNvPr id="2" name="Picture 1" descr="3comin-p104.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600" y="2276872"/>
            <a:ext cx="2308453" cy="2232248"/>
          </a:xfrm>
          <a:prstGeom prst="rect">
            <a:avLst/>
          </a:prstGeom>
        </p:spPr>
      </p:pic>
      <p:sp>
        <p:nvSpPr>
          <p:cNvPr id="7" name="TextBox 6">
            <a:hlinkClick r:id="rId4" action="ppaction://hlinksldjump" highlightClick="1"/>
          </p:cNvPr>
          <p:cNvSpPr txBox="1"/>
          <p:nvPr/>
        </p:nvSpPr>
        <p:spPr>
          <a:xfrm>
            <a:off x="3203848" y="6237312"/>
            <a:ext cx="2736304" cy="306467"/>
          </a:xfrm>
          <a:prstGeom prst="roundRect">
            <a:avLst/>
          </a:prstGeom>
          <a:solidFill>
            <a:srgbClr val="6D73A2"/>
          </a:solidFill>
          <a:scene3d>
            <a:camera prst="orthographicFront"/>
            <a:lightRig rig="threePt" dir="t"/>
          </a:scene3d>
          <a:sp3d>
            <a:bevelT/>
          </a:sp3d>
        </p:spPr>
        <p:txBody>
          <a:bodyPr wrap="square" rtlCol="0">
            <a:spAutoFit/>
          </a:bodyPr>
          <a:lstStyle/>
          <a:p>
            <a:pPr algn="ctr"/>
            <a:r>
              <a:rPr lang="en-US" sz="1200" dirty="0" smtClean="0">
                <a:latin typeface="Tahoma"/>
                <a:cs typeface="Tahoma"/>
              </a:rPr>
              <a:t>Return to </a:t>
            </a:r>
            <a:r>
              <a:rPr lang="en-US" sz="1200" dirty="0">
                <a:latin typeface="Tahoma"/>
                <a:cs typeface="Tahoma"/>
              </a:rPr>
              <a:t>g</a:t>
            </a:r>
            <a:r>
              <a:rPr lang="en-US" sz="1200" dirty="0" smtClean="0">
                <a:latin typeface="Tahoma"/>
                <a:cs typeface="Tahoma"/>
              </a:rPr>
              <a:t>ift </a:t>
            </a:r>
            <a:r>
              <a:rPr lang="en-US" sz="1200" dirty="0">
                <a:latin typeface="Tahoma"/>
                <a:cs typeface="Tahoma"/>
              </a:rPr>
              <a:t>d</a:t>
            </a:r>
            <a:r>
              <a:rPr lang="en-US" sz="1200" dirty="0" smtClean="0">
                <a:latin typeface="Tahoma"/>
                <a:cs typeface="Tahoma"/>
              </a:rPr>
              <a:t>escription index</a:t>
            </a:r>
            <a:endParaRPr lang="en-US" sz="1200" dirty="0">
              <a:latin typeface="Tahoma"/>
              <a:cs typeface="Tahoma"/>
            </a:endParaRPr>
          </a:p>
        </p:txBody>
      </p:sp>
    </p:spTree>
    <p:extLst>
      <p:ext uri="{BB962C8B-B14F-4D97-AF65-F5344CB8AC3E}">
        <p14:creationId xmlns:p14="http://schemas.microsoft.com/office/powerpoint/2010/main" val="284413340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The gift of giving</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1" name="TextBox 30"/>
          <p:cNvSpPr txBox="1"/>
          <p:nvPr/>
        </p:nvSpPr>
        <p:spPr>
          <a:xfrm>
            <a:off x="899592" y="4437112"/>
            <a:ext cx="2232248" cy="646331"/>
          </a:xfrm>
          <a:prstGeom prst="rect">
            <a:avLst/>
          </a:prstGeom>
          <a:noFill/>
        </p:spPr>
        <p:txBody>
          <a:bodyPr wrap="square" rtlCol="0">
            <a:spAutoFit/>
          </a:bodyPr>
          <a:lstStyle/>
          <a:p>
            <a:pPr algn="r"/>
            <a:r>
              <a:rPr lang="en-US" sz="1200" i="1" dirty="0" smtClean="0">
                <a:latin typeface="Tahoma"/>
                <a:cs typeface="Tahoma"/>
              </a:rPr>
              <a:t>This gift enables you to give material things cheerfully and generously to others.</a:t>
            </a:r>
            <a:endParaRPr lang="en-US" sz="1200" i="1" dirty="0">
              <a:latin typeface="Tahoma"/>
              <a:cs typeface="Tahoma"/>
            </a:endParaRPr>
          </a:p>
        </p:txBody>
      </p:sp>
      <p:sp>
        <p:nvSpPr>
          <p:cNvPr id="33" name="TextBox 32"/>
          <p:cNvSpPr txBox="1"/>
          <p:nvPr/>
        </p:nvSpPr>
        <p:spPr>
          <a:xfrm>
            <a:off x="3347864" y="1032118"/>
            <a:ext cx="5760640" cy="3693318"/>
          </a:xfrm>
          <a:prstGeom prst="rect">
            <a:avLst/>
          </a:prstGeom>
          <a:noFill/>
        </p:spPr>
        <p:txBody>
          <a:bodyPr wrap="square" rtlCol="0">
            <a:spAutoFit/>
          </a:bodyPr>
          <a:lstStyle/>
          <a:p>
            <a:r>
              <a:rPr lang="en-US" sz="1200" dirty="0">
                <a:latin typeface="Tahoma"/>
                <a:cs typeface="Tahoma"/>
              </a:rPr>
              <a:t>You don‘t need a special gift to tithe regularly. There are individuals, however, that give a significant percentage beyond their tithe to the kingdom of God. The gift of giving is not to be confused with the gift of voluntary poverty (see page 111), even if these two frequently appear together in one’s gift mix</a:t>
            </a:r>
            <a:r>
              <a:rPr lang="en-US" sz="1200" dirty="0" smtClean="0">
                <a:latin typeface="Tahoma"/>
                <a:cs typeface="Tahoma"/>
              </a:rPr>
              <a:t>.</a:t>
            </a:r>
          </a:p>
          <a:p>
            <a:endParaRPr lang="en-US" sz="1200" b="1" dirty="0">
              <a:latin typeface="Tahoma"/>
              <a:cs typeface="Tahoma"/>
            </a:endParaRPr>
          </a:p>
          <a:p>
            <a:r>
              <a:rPr lang="en-US" sz="1200" b="1" dirty="0" smtClean="0">
                <a:latin typeface="Tahoma"/>
                <a:cs typeface="Tahoma"/>
              </a:rPr>
              <a:t>Scripture references</a:t>
            </a:r>
          </a:p>
          <a:p>
            <a:pPr>
              <a:spcBef>
                <a:spcPts val="600"/>
              </a:spcBef>
            </a:pPr>
            <a:r>
              <a:rPr lang="en-US" sz="1200" dirty="0">
                <a:latin typeface="Tahoma"/>
                <a:cs typeface="Tahoma"/>
              </a:rPr>
              <a:t>Luke 3:11, Luke 21:1-4, John 12:3-8, Acts 4:32-37, Acts 20:35, Romans 12:8, </a:t>
            </a:r>
            <a:r>
              <a:rPr lang="en-US" sz="1200" b="1" dirty="0">
                <a:latin typeface="Tahoma"/>
                <a:cs typeface="Tahoma"/>
              </a:rPr>
              <a:t>2 Corinthians 8:2-</a:t>
            </a:r>
            <a:r>
              <a:rPr lang="en-US" sz="1200" b="1" dirty="0" smtClean="0">
                <a:latin typeface="Tahoma"/>
                <a:cs typeface="Tahoma"/>
              </a:rPr>
              <a:t>5</a:t>
            </a:r>
          </a:p>
          <a:p>
            <a:pPr>
              <a:spcBef>
                <a:spcPts val="600"/>
              </a:spcBef>
            </a:pPr>
            <a:r>
              <a:rPr lang="en-US" sz="1200" b="1" dirty="0" smtClean="0">
                <a:latin typeface="Tahoma"/>
                <a:cs typeface="Tahoma"/>
              </a:rPr>
              <a:t>Possible tasks</a:t>
            </a:r>
          </a:p>
          <a:p>
            <a:pPr>
              <a:spcBef>
                <a:spcPts val="600"/>
              </a:spcBef>
            </a:pPr>
            <a:r>
              <a:rPr lang="en-US" sz="1200" dirty="0">
                <a:latin typeface="Tahoma"/>
                <a:cs typeface="Tahoma"/>
              </a:rPr>
              <a:t>Finance committee member, supporting missionaries, treasurer, full-time financial adviser, tithe coordinator, assisting in crises, supporting special projects ..</a:t>
            </a:r>
            <a:r>
              <a:rPr lang="en-US" sz="1200" dirty="0" smtClean="0">
                <a:latin typeface="Tahoma"/>
                <a:cs typeface="Tahoma"/>
              </a:rPr>
              <a:t>.</a:t>
            </a:r>
          </a:p>
          <a:p>
            <a:pPr>
              <a:spcBef>
                <a:spcPts val="600"/>
              </a:spcBef>
            </a:pPr>
            <a:r>
              <a:rPr lang="en-US" sz="1200" b="1" dirty="0" smtClean="0">
                <a:latin typeface="Tahoma"/>
                <a:cs typeface="Tahoma"/>
              </a:rPr>
              <a:t>Questions</a:t>
            </a:r>
          </a:p>
          <a:p>
            <a:pPr marL="285750" indent="-285750">
              <a:spcBef>
                <a:spcPts val="600"/>
              </a:spcBef>
              <a:buFont typeface="Arial"/>
              <a:buChar char="•"/>
            </a:pPr>
            <a:r>
              <a:rPr lang="en-US" sz="1200" dirty="0">
                <a:latin typeface="Tahoma"/>
                <a:cs typeface="Tahoma"/>
              </a:rPr>
              <a:t>Have you ever experienced God’s special blessing as a result of some gift you gave? Did this experience motivate you to give more? If so, how</a:t>
            </a:r>
            <a:r>
              <a:rPr lang="en-US" sz="1200" dirty="0" smtClean="0">
                <a:latin typeface="Tahoma"/>
                <a:cs typeface="Tahoma"/>
              </a:rPr>
              <a:t>?</a:t>
            </a:r>
          </a:p>
          <a:p>
            <a:pPr marL="285750" indent="-285750">
              <a:spcBef>
                <a:spcPts val="600"/>
              </a:spcBef>
              <a:buFont typeface="Arial"/>
              <a:buChar char="•"/>
            </a:pPr>
            <a:r>
              <a:rPr lang="en-US" sz="1200" dirty="0">
                <a:latin typeface="Tahoma"/>
                <a:cs typeface="Tahoma"/>
              </a:rPr>
              <a:t>List additional projects that your church could take on if every Chris- </a:t>
            </a:r>
            <a:r>
              <a:rPr lang="en-US" sz="1200" dirty="0" err="1">
                <a:latin typeface="Tahoma"/>
                <a:cs typeface="Tahoma"/>
              </a:rPr>
              <a:t>tian</a:t>
            </a:r>
            <a:r>
              <a:rPr lang="en-US" sz="1200" dirty="0">
                <a:latin typeface="Tahoma"/>
                <a:cs typeface="Tahoma"/>
              </a:rPr>
              <a:t> tithed and every person with the gift of giving (our research indicates that this is approximately 14 percent in most Christian groups) applied this gift.</a:t>
            </a:r>
          </a:p>
        </p:txBody>
      </p:sp>
      <p:pic>
        <p:nvPicPr>
          <p:cNvPr id="2" name="Picture 1" descr="3comin-p105.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600" y="2276872"/>
            <a:ext cx="2312903" cy="2232248"/>
          </a:xfrm>
          <a:prstGeom prst="rect">
            <a:avLst/>
          </a:prstGeom>
        </p:spPr>
      </p:pic>
      <p:sp>
        <p:nvSpPr>
          <p:cNvPr id="7" name="TextBox 6">
            <a:hlinkClick r:id="rId4" action="ppaction://hlinksldjump" highlightClick="1"/>
          </p:cNvPr>
          <p:cNvSpPr txBox="1"/>
          <p:nvPr/>
        </p:nvSpPr>
        <p:spPr>
          <a:xfrm>
            <a:off x="3203848" y="6237312"/>
            <a:ext cx="2736304" cy="306467"/>
          </a:xfrm>
          <a:prstGeom prst="roundRect">
            <a:avLst/>
          </a:prstGeom>
          <a:solidFill>
            <a:srgbClr val="6D73A2"/>
          </a:solidFill>
          <a:scene3d>
            <a:camera prst="orthographicFront"/>
            <a:lightRig rig="threePt" dir="t"/>
          </a:scene3d>
          <a:sp3d>
            <a:bevelT/>
          </a:sp3d>
        </p:spPr>
        <p:txBody>
          <a:bodyPr wrap="square" rtlCol="0">
            <a:spAutoFit/>
          </a:bodyPr>
          <a:lstStyle/>
          <a:p>
            <a:pPr algn="ctr"/>
            <a:r>
              <a:rPr lang="en-US" sz="1200" dirty="0" smtClean="0">
                <a:latin typeface="Tahoma"/>
                <a:cs typeface="Tahoma"/>
              </a:rPr>
              <a:t>Return to </a:t>
            </a:r>
            <a:r>
              <a:rPr lang="en-US" sz="1200" dirty="0">
                <a:latin typeface="Tahoma"/>
                <a:cs typeface="Tahoma"/>
              </a:rPr>
              <a:t>g</a:t>
            </a:r>
            <a:r>
              <a:rPr lang="en-US" sz="1200" dirty="0" smtClean="0">
                <a:latin typeface="Tahoma"/>
                <a:cs typeface="Tahoma"/>
              </a:rPr>
              <a:t>ift </a:t>
            </a:r>
            <a:r>
              <a:rPr lang="en-US" sz="1200" dirty="0">
                <a:latin typeface="Tahoma"/>
                <a:cs typeface="Tahoma"/>
              </a:rPr>
              <a:t>d</a:t>
            </a:r>
            <a:r>
              <a:rPr lang="en-US" sz="1200" dirty="0" smtClean="0">
                <a:latin typeface="Tahoma"/>
                <a:cs typeface="Tahoma"/>
              </a:rPr>
              <a:t>escription index</a:t>
            </a:r>
            <a:endParaRPr lang="en-US" sz="1200" dirty="0">
              <a:latin typeface="Tahoma"/>
              <a:cs typeface="Tahoma"/>
            </a:endParaRPr>
          </a:p>
        </p:txBody>
      </p:sp>
    </p:spTree>
    <p:extLst>
      <p:ext uri="{BB962C8B-B14F-4D97-AF65-F5344CB8AC3E}">
        <p14:creationId xmlns:p14="http://schemas.microsoft.com/office/powerpoint/2010/main" val="164965423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The gift of hospitality</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1" name="TextBox 30"/>
          <p:cNvSpPr txBox="1"/>
          <p:nvPr/>
        </p:nvSpPr>
        <p:spPr>
          <a:xfrm>
            <a:off x="899592" y="4437112"/>
            <a:ext cx="2232248" cy="830997"/>
          </a:xfrm>
          <a:prstGeom prst="rect">
            <a:avLst/>
          </a:prstGeom>
          <a:noFill/>
        </p:spPr>
        <p:txBody>
          <a:bodyPr wrap="square" rtlCol="0">
            <a:spAutoFit/>
          </a:bodyPr>
          <a:lstStyle/>
          <a:p>
            <a:pPr algn="r"/>
            <a:r>
              <a:rPr lang="en-US" sz="1200" i="1" dirty="0" smtClean="0">
                <a:latin typeface="Tahoma"/>
                <a:cs typeface="Tahoma"/>
              </a:rPr>
              <a:t>This gift enables you to maintain an open home, offering food and lodging to guests.</a:t>
            </a:r>
            <a:endParaRPr lang="en-US" sz="1200" i="1" dirty="0">
              <a:latin typeface="Tahoma"/>
              <a:cs typeface="Tahoma"/>
            </a:endParaRPr>
          </a:p>
        </p:txBody>
      </p:sp>
      <p:sp>
        <p:nvSpPr>
          <p:cNvPr id="33" name="TextBox 32"/>
          <p:cNvSpPr txBox="1"/>
          <p:nvPr/>
        </p:nvSpPr>
        <p:spPr>
          <a:xfrm>
            <a:off x="3347864" y="1032118"/>
            <a:ext cx="5760640" cy="4062650"/>
          </a:xfrm>
          <a:prstGeom prst="rect">
            <a:avLst/>
          </a:prstGeom>
          <a:noFill/>
        </p:spPr>
        <p:txBody>
          <a:bodyPr wrap="square" rtlCol="0">
            <a:spAutoFit/>
          </a:bodyPr>
          <a:lstStyle/>
          <a:p>
            <a:r>
              <a:rPr lang="en-US" sz="1200" dirty="0">
                <a:latin typeface="Tahoma"/>
                <a:cs typeface="Tahoma"/>
              </a:rPr>
              <a:t>People with the gift of hospitality are usually happier when they have guests than when they don‘t. Please note that it is not a prerequisite that you possess this gift to maintain an open home and be friendly to visitors. Hospitality is to be exercised by all Christians as one of the universal Christian responsibilities (see page 48). Those with this gift, however, are able to make their guests really feel at home. Most of them can create this atmosphere even outside their own homes</a:t>
            </a:r>
            <a:r>
              <a:rPr lang="en-US" sz="1200" dirty="0" smtClean="0">
                <a:latin typeface="Tahoma"/>
                <a:cs typeface="Tahoma"/>
              </a:rPr>
              <a:t>.</a:t>
            </a:r>
          </a:p>
          <a:p>
            <a:endParaRPr lang="en-US" sz="1200" b="1" dirty="0">
              <a:latin typeface="Tahoma"/>
              <a:cs typeface="Tahoma"/>
            </a:endParaRPr>
          </a:p>
          <a:p>
            <a:r>
              <a:rPr lang="en-US" sz="1200" b="1" dirty="0" smtClean="0">
                <a:latin typeface="Tahoma"/>
                <a:cs typeface="Tahoma"/>
              </a:rPr>
              <a:t>Scripture references</a:t>
            </a:r>
          </a:p>
          <a:p>
            <a:pPr>
              <a:spcBef>
                <a:spcPts val="600"/>
              </a:spcBef>
            </a:pPr>
            <a:r>
              <a:rPr lang="en-US" sz="1200" b="1" dirty="0">
                <a:latin typeface="Tahoma"/>
                <a:cs typeface="Tahoma"/>
              </a:rPr>
              <a:t>Genesis 18:1-8, </a:t>
            </a:r>
            <a:r>
              <a:rPr lang="en-US" sz="1200" dirty="0">
                <a:latin typeface="Tahoma"/>
                <a:cs typeface="Tahoma"/>
              </a:rPr>
              <a:t>Matthew 10:11-14 and 40, Matthew 25:35, Luke 10:38-42, Romans 12:9-13, Titus 1:7-8, 1 Peter 4:9-10, Hebrews 13:1-2, 3 John 5-</a:t>
            </a:r>
            <a:r>
              <a:rPr lang="en-US" sz="1200" dirty="0" smtClean="0">
                <a:latin typeface="Tahoma"/>
                <a:cs typeface="Tahoma"/>
              </a:rPr>
              <a:t>10</a:t>
            </a:r>
          </a:p>
          <a:p>
            <a:pPr>
              <a:spcBef>
                <a:spcPts val="600"/>
              </a:spcBef>
            </a:pPr>
            <a:r>
              <a:rPr lang="en-US" sz="1200" b="1" dirty="0" smtClean="0">
                <a:latin typeface="Tahoma"/>
                <a:cs typeface="Tahoma"/>
              </a:rPr>
              <a:t>Possible tasks</a:t>
            </a:r>
          </a:p>
          <a:p>
            <a:pPr>
              <a:spcBef>
                <a:spcPts val="600"/>
              </a:spcBef>
            </a:pPr>
            <a:r>
              <a:rPr lang="en-US" sz="1200" dirty="0">
                <a:latin typeface="Tahoma"/>
                <a:cs typeface="Tahoma"/>
              </a:rPr>
              <a:t>Small group host, caring for the homeless, worship service greeter, ministry to the underprivileged, retreat leadership, church exchanges, hosting guests, preparing </a:t>
            </a:r>
            <a:r>
              <a:rPr lang="en-US" sz="1200" dirty="0" smtClean="0">
                <a:latin typeface="Tahoma"/>
                <a:cs typeface="Tahoma"/>
              </a:rPr>
              <a:t>accommodations </a:t>
            </a:r>
            <a:r>
              <a:rPr lang="en-US" sz="1200" dirty="0">
                <a:latin typeface="Tahoma"/>
                <a:cs typeface="Tahoma"/>
              </a:rPr>
              <a:t>for groups, youth ministry ..</a:t>
            </a:r>
            <a:r>
              <a:rPr lang="en-US" sz="1200" dirty="0" smtClean="0">
                <a:latin typeface="Tahoma"/>
                <a:cs typeface="Tahoma"/>
              </a:rPr>
              <a:t>.</a:t>
            </a:r>
          </a:p>
          <a:p>
            <a:pPr>
              <a:spcBef>
                <a:spcPts val="600"/>
              </a:spcBef>
            </a:pPr>
            <a:r>
              <a:rPr lang="en-US" sz="1200" b="1" dirty="0" smtClean="0">
                <a:latin typeface="Tahoma"/>
                <a:cs typeface="Tahoma"/>
              </a:rPr>
              <a:t>Questions</a:t>
            </a:r>
          </a:p>
          <a:p>
            <a:pPr marL="285750" indent="-285750">
              <a:spcBef>
                <a:spcPts val="600"/>
              </a:spcBef>
              <a:buFont typeface="Arial"/>
              <a:buChar char="•"/>
            </a:pPr>
            <a:r>
              <a:rPr lang="en-US" sz="1200" dirty="0">
                <a:latin typeface="Tahoma"/>
                <a:cs typeface="Tahoma"/>
              </a:rPr>
              <a:t>Have you ever been hosted by someone with this gift? Describe how you felt</a:t>
            </a:r>
            <a:r>
              <a:rPr lang="en-US" sz="1200" dirty="0" smtClean="0">
                <a:latin typeface="Tahoma"/>
                <a:cs typeface="Tahoma"/>
              </a:rPr>
              <a:t>.</a:t>
            </a:r>
          </a:p>
          <a:p>
            <a:pPr marL="285750" indent="-285750">
              <a:spcBef>
                <a:spcPts val="600"/>
              </a:spcBef>
              <a:buFont typeface="Arial"/>
              <a:buChar char="•"/>
            </a:pPr>
            <a:r>
              <a:rPr lang="en-US" sz="1200" dirty="0">
                <a:latin typeface="Tahoma"/>
                <a:cs typeface="Tahoma"/>
              </a:rPr>
              <a:t>Which of the following gifts do you regard as contributing most to church development: hospitality, tongues, shepherding, or teaching? Explain your answer.</a:t>
            </a:r>
          </a:p>
        </p:txBody>
      </p:sp>
      <p:pic>
        <p:nvPicPr>
          <p:cNvPr id="2" name="Picture 1" descr="3comin-p106.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600" y="2276872"/>
            <a:ext cx="2307886" cy="2242455"/>
          </a:xfrm>
          <a:prstGeom prst="rect">
            <a:avLst/>
          </a:prstGeom>
        </p:spPr>
      </p:pic>
      <p:sp>
        <p:nvSpPr>
          <p:cNvPr id="7" name="TextBox 6">
            <a:hlinkClick r:id="rId4" action="ppaction://hlinksldjump" highlightClick="1"/>
          </p:cNvPr>
          <p:cNvSpPr txBox="1"/>
          <p:nvPr/>
        </p:nvSpPr>
        <p:spPr>
          <a:xfrm>
            <a:off x="3203848" y="6237312"/>
            <a:ext cx="2736304" cy="306467"/>
          </a:xfrm>
          <a:prstGeom prst="roundRect">
            <a:avLst/>
          </a:prstGeom>
          <a:solidFill>
            <a:srgbClr val="6D73A2"/>
          </a:solidFill>
          <a:scene3d>
            <a:camera prst="orthographicFront"/>
            <a:lightRig rig="threePt" dir="t"/>
          </a:scene3d>
          <a:sp3d>
            <a:bevelT/>
          </a:sp3d>
        </p:spPr>
        <p:txBody>
          <a:bodyPr wrap="square" rtlCol="0">
            <a:spAutoFit/>
          </a:bodyPr>
          <a:lstStyle/>
          <a:p>
            <a:pPr algn="ctr"/>
            <a:r>
              <a:rPr lang="en-US" sz="1200" dirty="0" smtClean="0">
                <a:latin typeface="Tahoma"/>
                <a:cs typeface="Tahoma"/>
              </a:rPr>
              <a:t>Return to </a:t>
            </a:r>
            <a:r>
              <a:rPr lang="en-US" sz="1200" dirty="0">
                <a:latin typeface="Tahoma"/>
                <a:cs typeface="Tahoma"/>
              </a:rPr>
              <a:t>g</a:t>
            </a:r>
            <a:r>
              <a:rPr lang="en-US" sz="1200" dirty="0" smtClean="0">
                <a:latin typeface="Tahoma"/>
                <a:cs typeface="Tahoma"/>
              </a:rPr>
              <a:t>ift </a:t>
            </a:r>
            <a:r>
              <a:rPr lang="en-US" sz="1200" dirty="0">
                <a:latin typeface="Tahoma"/>
                <a:cs typeface="Tahoma"/>
              </a:rPr>
              <a:t>d</a:t>
            </a:r>
            <a:r>
              <a:rPr lang="en-US" sz="1200" dirty="0" smtClean="0">
                <a:latin typeface="Tahoma"/>
                <a:cs typeface="Tahoma"/>
              </a:rPr>
              <a:t>escription index</a:t>
            </a:r>
            <a:endParaRPr lang="en-US" sz="1200" dirty="0">
              <a:latin typeface="Tahoma"/>
              <a:cs typeface="Tahoma"/>
            </a:endParaRPr>
          </a:p>
        </p:txBody>
      </p:sp>
    </p:spTree>
    <p:extLst>
      <p:ext uri="{BB962C8B-B14F-4D97-AF65-F5344CB8AC3E}">
        <p14:creationId xmlns:p14="http://schemas.microsoft.com/office/powerpoint/2010/main" val="398681017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The gift of knowledge</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1" name="TextBox 30"/>
          <p:cNvSpPr txBox="1"/>
          <p:nvPr/>
        </p:nvSpPr>
        <p:spPr>
          <a:xfrm>
            <a:off x="899592" y="4437112"/>
            <a:ext cx="2232248" cy="830997"/>
          </a:xfrm>
          <a:prstGeom prst="rect">
            <a:avLst/>
          </a:prstGeom>
          <a:noFill/>
        </p:spPr>
        <p:txBody>
          <a:bodyPr wrap="square" rtlCol="0">
            <a:spAutoFit/>
          </a:bodyPr>
          <a:lstStyle/>
          <a:p>
            <a:pPr algn="r"/>
            <a:r>
              <a:rPr lang="en-US" sz="1200" i="1" dirty="0" smtClean="0">
                <a:latin typeface="Tahoma"/>
                <a:cs typeface="Tahoma"/>
              </a:rPr>
              <a:t>This gift enables you to generate, collect, and analyze ideas which are important for the health of the church.</a:t>
            </a:r>
            <a:endParaRPr lang="en-US" sz="1200" i="1" dirty="0">
              <a:latin typeface="Tahoma"/>
              <a:cs typeface="Tahoma"/>
            </a:endParaRPr>
          </a:p>
        </p:txBody>
      </p:sp>
      <p:sp>
        <p:nvSpPr>
          <p:cNvPr id="33" name="TextBox 32"/>
          <p:cNvSpPr txBox="1"/>
          <p:nvPr/>
        </p:nvSpPr>
        <p:spPr>
          <a:xfrm>
            <a:off x="3347864" y="1032118"/>
            <a:ext cx="5760640" cy="4062650"/>
          </a:xfrm>
          <a:prstGeom prst="rect">
            <a:avLst/>
          </a:prstGeom>
          <a:noFill/>
        </p:spPr>
        <p:txBody>
          <a:bodyPr wrap="square" rtlCol="0">
            <a:spAutoFit/>
          </a:bodyPr>
          <a:lstStyle/>
          <a:p>
            <a:r>
              <a:rPr lang="en-US" sz="1200" dirty="0">
                <a:latin typeface="Tahoma"/>
                <a:cs typeface="Tahoma"/>
              </a:rPr>
              <a:t>Christians differ in their understanding of the gift of knowledge. Some understand knowledge (and wisdom) to be supernatural insight into specific situations. This phenomenon certainly exists, but in this book it is addressed under the gift of prophecy (see page 132). Christians with the gift of knowledge develop new ideas that are valuable for the church. Sixty-six percent of those with the gift of knowledge also have the gift of teaching—a particularly useful gift mix</a:t>
            </a:r>
            <a:r>
              <a:rPr lang="en-US" sz="1200" dirty="0" smtClean="0">
                <a:latin typeface="Tahoma"/>
                <a:cs typeface="Tahoma"/>
              </a:rPr>
              <a:t>.</a:t>
            </a:r>
          </a:p>
          <a:p>
            <a:endParaRPr lang="en-US" sz="1200" b="1" dirty="0">
              <a:latin typeface="Tahoma"/>
              <a:cs typeface="Tahoma"/>
            </a:endParaRPr>
          </a:p>
          <a:p>
            <a:r>
              <a:rPr lang="en-US" sz="1200" b="1" dirty="0" smtClean="0">
                <a:latin typeface="Tahoma"/>
                <a:cs typeface="Tahoma"/>
              </a:rPr>
              <a:t>Scripture references</a:t>
            </a:r>
          </a:p>
          <a:p>
            <a:pPr>
              <a:spcBef>
                <a:spcPts val="600"/>
              </a:spcBef>
            </a:pPr>
            <a:r>
              <a:rPr lang="en-US" sz="1200" dirty="0">
                <a:latin typeface="Tahoma"/>
                <a:cs typeface="Tahoma"/>
              </a:rPr>
              <a:t>Romans 15:14, 1 Corinthians 8:1-2, 1 Corinthians 12:8, 1 Corinthians 13:2 and 8-10, 2 Corinthians 12:7, </a:t>
            </a:r>
            <a:r>
              <a:rPr lang="en-US" sz="1200" b="1" dirty="0">
                <a:latin typeface="Tahoma"/>
                <a:cs typeface="Tahoma"/>
              </a:rPr>
              <a:t>Ephesians 3:14-</a:t>
            </a:r>
            <a:r>
              <a:rPr lang="en-US" sz="1200" b="1" dirty="0" smtClean="0">
                <a:latin typeface="Tahoma"/>
                <a:cs typeface="Tahoma"/>
              </a:rPr>
              <a:t>19</a:t>
            </a:r>
          </a:p>
          <a:p>
            <a:pPr>
              <a:spcBef>
                <a:spcPts val="600"/>
              </a:spcBef>
            </a:pPr>
            <a:r>
              <a:rPr lang="en-US" sz="1200" b="1" dirty="0" smtClean="0">
                <a:latin typeface="Tahoma"/>
                <a:cs typeface="Tahoma"/>
              </a:rPr>
              <a:t>Possible tasks</a:t>
            </a:r>
          </a:p>
          <a:p>
            <a:pPr>
              <a:spcBef>
                <a:spcPts val="600"/>
              </a:spcBef>
            </a:pPr>
            <a:r>
              <a:rPr lang="en-US" sz="1200" dirty="0">
                <a:latin typeface="Tahoma"/>
                <a:cs typeface="Tahoma"/>
              </a:rPr>
              <a:t>Church growth research, seminar preparation, writing, long-term planning, Bible study, journalism, theological studies, </a:t>
            </a:r>
            <a:r>
              <a:rPr lang="en-US" sz="1200" dirty="0" smtClean="0">
                <a:latin typeface="Tahoma"/>
                <a:cs typeface="Tahoma"/>
              </a:rPr>
              <a:t>academic work, creative </a:t>
            </a:r>
            <a:r>
              <a:rPr lang="en-US" sz="1200" dirty="0">
                <a:latin typeface="Tahoma"/>
                <a:cs typeface="Tahoma"/>
              </a:rPr>
              <a:t>evangelistic outreach ..</a:t>
            </a:r>
            <a:r>
              <a:rPr lang="en-US" sz="1200" dirty="0" smtClean="0">
                <a:latin typeface="Tahoma"/>
                <a:cs typeface="Tahoma"/>
              </a:rPr>
              <a:t>.</a:t>
            </a:r>
          </a:p>
          <a:p>
            <a:pPr>
              <a:spcBef>
                <a:spcPts val="600"/>
              </a:spcBef>
            </a:pPr>
            <a:r>
              <a:rPr lang="en-US" sz="1200" b="1" dirty="0" smtClean="0">
                <a:latin typeface="Tahoma"/>
                <a:cs typeface="Tahoma"/>
              </a:rPr>
              <a:t>Questions</a:t>
            </a:r>
          </a:p>
          <a:p>
            <a:pPr marL="285750" indent="-285750">
              <a:spcBef>
                <a:spcPts val="600"/>
              </a:spcBef>
              <a:buFont typeface="Arial"/>
              <a:buChar char="•"/>
            </a:pPr>
            <a:r>
              <a:rPr lang="en-US" sz="1200" dirty="0">
                <a:latin typeface="Tahoma"/>
                <a:cs typeface="Tahoma"/>
              </a:rPr>
              <a:t>Whom do you know with the gift of knowledge? Are they using their gift for church development? In what ways</a:t>
            </a:r>
            <a:r>
              <a:rPr lang="en-US" sz="1200" dirty="0" smtClean="0">
                <a:latin typeface="Tahoma"/>
                <a:cs typeface="Tahoma"/>
              </a:rPr>
              <a:t>?</a:t>
            </a:r>
          </a:p>
          <a:p>
            <a:pPr marL="285750" indent="-285750">
              <a:spcBef>
                <a:spcPts val="600"/>
              </a:spcBef>
              <a:buFont typeface="Arial"/>
              <a:buChar char="•"/>
            </a:pPr>
            <a:r>
              <a:rPr lang="en-US" sz="1200" dirty="0" smtClean="0">
                <a:latin typeface="Tahoma"/>
                <a:cs typeface="Tahoma"/>
              </a:rPr>
              <a:t>Do those with the gift of knowledge derive their insights from natural or supernatural sources? Are both sources valid for the church? Explain.</a:t>
            </a:r>
            <a:endParaRPr lang="en-US" sz="1200" dirty="0">
              <a:latin typeface="Tahoma"/>
              <a:cs typeface="Tahoma"/>
            </a:endParaRPr>
          </a:p>
        </p:txBody>
      </p:sp>
      <p:pic>
        <p:nvPicPr>
          <p:cNvPr id="2" name="Picture 1" descr="3comin-p107.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600" y="2276872"/>
            <a:ext cx="2313834" cy="2246371"/>
          </a:xfrm>
          <a:prstGeom prst="rect">
            <a:avLst/>
          </a:prstGeom>
        </p:spPr>
      </p:pic>
      <p:sp>
        <p:nvSpPr>
          <p:cNvPr id="7" name="TextBox 6">
            <a:hlinkClick r:id="rId4" action="ppaction://hlinksldjump" highlightClick="1"/>
          </p:cNvPr>
          <p:cNvSpPr txBox="1"/>
          <p:nvPr/>
        </p:nvSpPr>
        <p:spPr>
          <a:xfrm>
            <a:off x="3203848" y="6237312"/>
            <a:ext cx="2736304" cy="306467"/>
          </a:xfrm>
          <a:prstGeom prst="roundRect">
            <a:avLst/>
          </a:prstGeom>
          <a:solidFill>
            <a:srgbClr val="6D73A2"/>
          </a:solidFill>
          <a:scene3d>
            <a:camera prst="orthographicFront"/>
            <a:lightRig rig="threePt" dir="t"/>
          </a:scene3d>
          <a:sp3d>
            <a:bevelT/>
          </a:sp3d>
        </p:spPr>
        <p:txBody>
          <a:bodyPr wrap="square" rtlCol="0">
            <a:spAutoFit/>
          </a:bodyPr>
          <a:lstStyle/>
          <a:p>
            <a:pPr algn="ctr"/>
            <a:r>
              <a:rPr lang="en-US" sz="1200" dirty="0" smtClean="0">
                <a:latin typeface="Tahoma"/>
                <a:cs typeface="Tahoma"/>
              </a:rPr>
              <a:t>Return to </a:t>
            </a:r>
            <a:r>
              <a:rPr lang="en-US" sz="1200" dirty="0">
                <a:latin typeface="Tahoma"/>
                <a:cs typeface="Tahoma"/>
              </a:rPr>
              <a:t>g</a:t>
            </a:r>
            <a:r>
              <a:rPr lang="en-US" sz="1200" dirty="0" smtClean="0">
                <a:latin typeface="Tahoma"/>
                <a:cs typeface="Tahoma"/>
              </a:rPr>
              <a:t>ift </a:t>
            </a:r>
            <a:r>
              <a:rPr lang="en-US" sz="1200" dirty="0">
                <a:latin typeface="Tahoma"/>
                <a:cs typeface="Tahoma"/>
              </a:rPr>
              <a:t>d</a:t>
            </a:r>
            <a:r>
              <a:rPr lang="en-US" sz="1200" dirty="0" smtClean="0">
                <a:latin typeface="Tahoma"/>
                <a:cs typeface="Tahoma"/>
              </a:rPr>
              <a:t>escription index</a:t>
            </a:r>
            <a:endParaRPr lang="en-US" sz="1200" dirty="0">
              <a:latin typeface="Tahoma"/>
              <a:cs typeface="Tahoma"/>
            </a:endParaRPr>
          </a:p>
        </p:txBody>
      </p:sp>
    </p:spTree>
    <p:extLst>
      <p:ext uri="{BB962C8B-B14F-4D97-AF65-F5344CB8AC3E}">
        <p14:creationId xmlns:p14="http://schemas.microsoft.com/office/powerpoint/2010/main" val="40156772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The gift of mercy</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1" name="TextBox 30"/>
          <p:cNvSpPr txBox="1"/>
          <p:nvPr/>
        </p:nvSpPr>
        <p:spPr>
          <a:xfrm>
            <a:off x="899592" y="4437112"/>
            <a:ext cx="2232248" cy="1015663"/>
          </a:xfrm>
          <a:prstGeom prst="rect">
            <a:avLst/>
          </a:prstGeom>
          <a:noFill/>
        </p:spPr>
        <p:txBody>
          <a:bodyPr wrap="square" rtlCol="0">
            <a:spAutoFit/>
          </a:bodyPr>
          <a:lstStyle/>
          <a:p>
            <a:pPr algn="r"/>
            <a:r>
              <a:rPr lang="en-US" sz="1200" i="1" dirty="0" smtClean="0">
                <a:latin typeface="Tahoma"/>
                <a:cs typeface="Tahoma"/>
              </a:rPr>
              <a:t>This gift enables you to demonstrate empathy through practical deeds toward those who are troubled in mind, body, or spirit.</a:t>
            </a:r>
            <a:endParaRPr lang="en-US" sz="1200" i="1" dirty="0">
              <a:latin typeface="Tahoma"/>
              <a:cs typeface="Tahoma"/>
            </a:endParaRPr>
          </a:p>
        </p:txBody>
      </p:sp>
      <p:sp>
        <p:nvSpPr>
          <p:cNvPr id="33" name="TextBox 32"/>
          <p:cNvSpPr txBox="1"/>
          <p:nvPr/>
        </p:nvSpPr>
        <p:spPr>
          <a:xfrm>
            <a:off x="3347864" y="1032118"/>
            <a:ext cx="5760640" cy="4431981"/>
          </a:xfrm>
          <a:prstGeom prst="rect">
            <a:avLst/>
          </a:prstGeom>
          <a:noFill/>
        </p:spPr>
        <p:txBody>
          <a:bodyPr wrap="square" rtlCol="0">
            <a:spAutoFit/>
          </a:bodyPr>
          <a:lstStyle/>
          <a:p>
            <a:r>
              <a:rPr lang="en-US" sz="1200" dirty="0">
                <a:latin typeface="Tahoma"/>
                <a:cs typeface="Tahoma"/>
              </a:rPr>
              <a:t>The gift of mercy can be distinguished from the gift of helps or service in that it typically reaches out to those on the perimeter of society. While Christians with the gift of counseling minister primarily through loving words, those with the gift of mercy seek to meet the needs of others through loving action. In many cases, this gift is still undiscovered. Our research indicates that 13 percent of all Christians have the gift of mercy as a part of their gift mix</a:t>
            </a:r>
            <a:r>
              <a:rPr lang="en-US" sz="1200" dirty="0" smtClean="0">
                <a:latin typeface="Tahoma"/>
                <a:cs typeface="Tahoma"/>
              </a:rPr>
              <a:t>.</a:t>
            </a:r>
          </a:p>
          <a:p>
            <a:endParaRPr lang="en-US" sz="1200" b="1" dirty="0">
              <a:latin typeface="Tahoma"/>
              <a:cs typeface="Tahoma"/>
            </a:endParaRPr>
          </a:p>
          <a:p>
            <a:r>
              <a:rPr lang="en-US" sz="1200" b="1" dirty="0" smtClean="0">
                <a:latin typeface="Tahoma"/>
                <a:cs typeface="Tahoma"/>
              </a:rPr>
              <a:t>Scripture references</a:t>
            </a:r>
          </a:p>
          <a:p>
            <a:pPr>
              <a:spcBef>
                <a:spcPts val="600"/>
              </a:spcBef>
            </a:pPr>
            <a:r>
              <a:rPr lang="en-US" sz="1200" dirty="0">
                <a:latin typeface="Tahoma"/>
                <a:cs typeface="Tahoma"/>
              </a:rPr>
              <a:t>Matthew 25:37-40, Mark 9:41,</a:t>
            </a:r>
            <a:r>
              <a:rPr lang="en-US" sz="1200" b="1" dirty="0">
                <a:latin typeface="Tahoma"/>
                <a:cs typeface="Tahoma"/>
              </a:rPr>
              <a:t> Luke 10:33-37, </a:t>
            </a:r>
            <a:r>
              <a:rPr lang="en-US" sz="1200" dirty="0">
                <a:latin typeface="Tahoma"/>
                <a:cs typeface="Tahoma"/>
              </a:rPr>
              <a:t>Acts 9:36-42, Romans 12:4-8, James 1:27, James 2:14-</a:t>
            </a:r>
            <a:r>
              <a:rPr lang="en-US" sz="1200" dirty="0" smtClean="0">
                <a:latin typeface="Tahoma"/>
                <a:cs typeface="Tahoma"/>
              </a:rPr>
              <a:t>17</a:t>
            </a:r>
          </a:p>
          <a:p>
            <a:pPr>
              <a:spcBef>
                <a:spcPts val="600"/>
              </a:spcBef>
            </a:pPr>
            <a:r>
              <a:rPr lang="en-US" sz="1200" b="1" dirty="0" smtClean="0">
                <a:latin typeface="Tahoma"/>
                <a:cs typeface="Tahoma"/>
              </a:rPr>
              <a:t>Possible tasks</a:t>
            </a:r>
          </a:p>
          <a:p>
            <a:pPr>
              <a:spcBef>
                <a:spcPts val="600"/>
              </a:spcBef>
            </a:pPr>
            <a:r>
              <a:rPr lang="en-US" sz="1200" dirty="0">
                <a:latin typeface="Tahoma"/>
                <a:cs typeface="Tahoma"/>
              </a:rPr>
              <a:t>Counseling sessions, intercessory prayer, ministry to the underprivileged, prison ministry, foreign missions, ministry to single mothers/fathers, ministry to the handicapped, hospital/sick calls, ministry to the chemically dependent ..</a:t>
            </a:r>
            <a:r>
              <a:rPr lang="en-US" sz="1200" dirty="0" smtClean="0">
                <a:latin typeface="Tahoma"/>
                <a:cs typeface="Tahoma"/>
              </a:rPr>
              <a:t>.</a:t>
            </a:r>
          </a:p>
          <a:p>
            <a:pPr>
              <a:spcBef>
                <a:spcPts val="600"/>
              </a:spcBef>
            </a:pPr>
            <a:r>
              <a:rPr lang="en-US" sz="1200" b="1" dirty="0" smtClean="0">
                <a:latin typeface="Tahoma"/>
                <a:cs typeface="Tahoma"/>
              </a:rPr>
              <a:t>Questions</a:t>
            </a:r>
          </a:p>
          <a:p>
            <a:pPr marL="285750" indent="-285750">
              <a:spcBef>
                <a:spcPts val="600"/>
              </a:spcBef>
              <a:buFont typeface="Arial"/>
              <a:buChar char="•"/>
            </a:pPr>
            <a:r>
              <a:rPr lang="en-US" sz="1200" dirty="0" smtClean="0">
                <a:latin typeface="Tahoma"/>
                <a:cs typeface="Tahoma"/>
              </a:rPr>
              <a:t>What is the difference between the gift of mercy and the corresponding universal Christian responsibility (see page 48)? Consider several situations in which every Christian should practice mercy and several that are particularly for those with the gift of mercy.</a:t>
            </a:r>
          </a:p>
          <a:p>
            <a:pPr marL="285750" indent="-285750">
              <a:spcBef>
                <a:spcPts val="600"/>
              </a:spcBef>
              <a:buFont typeface="Arial"/>
              <a:buChar char="•"/>
            </a:pPr>
            <a:r>
              <a:rPr lang="en-US" sz="1200" dirty="0" smtClean="0">
                <a:latin typeface="Tahoma"/>
                <a:cs typeface="Tahoma"/>
              </a:rPr>
              <a:t>How do people demonstrate that they have this gift? Record several distinctive characteristics.</a:t>
            </a:r>
            <a:endParaRPr lang="en-US" sz="1200" dirty="0">
              <a:latin typeface="Tahoma"/>
              <a:cs typeface="Tahoma"/>
            </a:endParaRPr>
          </a:p>
        </p:txBody>
      </p:sp>
      <p:pic>
        <p:nvPicPr>
          <p:cNvPr id="2" name="Picture 1" descr="3comin-p108.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600" y="2276872"/>
            <a:ext cx="2304256" cy="2237632"/>
          </a:xfrm>
          <a:prstGeom prst="rect">
            <a:avLst/>
          </a:prstGeom>
        </p:spPr>
      </p:pic>
      <p:sp>
        <p:nvSpPr>
          <p:cNvPr id="7" name="TextBox 6">
            <a:hlinkClick r:id="rId4" action="ppaction://hlinksldjump" highlightClick="1"/>
          </p:cNvPr>
          <p:cNvSpPr txBox="1"/>
          <p:nvPr/>
        </p:nvSpPr>
        <p:spPr>
          <a:xfrm>
            <a:off x="3203848" y="6237312"/>
            <a:ext cx="2736304" cy="306467"/>
          </a:xfrm>
          <a:prstGeom prst="roundRect">
            <a:avLst/>
          </a:prstGeom>
          <a:solidFill>
            <a:srgbClr val="6D73A2"/>
          </a:solidFill>
          <a:scene3d>
            <a:camera prst="orthographicFront"/>
            <a:lightRig rig="threePt" dir="t"/>
          </a:scene3d>
          <a:sp3d>
            <a:bevelT/>
          </a:sp3d>
        </p:spPr>
        <p:txBody>
          <a:bodyPr wrap="square" rtlCol="0">
            <a:spAutoFit/>
          </a:bodyPr>
          <a:lstStyle/>
          <a:p>
            <a:pPr algn="ctr"/>
            <a:r>
              <a:rPr lang="en-US" sz="1200" dirty="0" smtClean="0">
                <a:latin typeface="Tahoma"/>
                <a:cs typeface="Tahoma"/>
              </a:rPr>
              <a:t>Return to </a:t>
            </a:r>
            <a:r>
              <a:rPr lang="en-US" sz="1200" dirty="0">
                <a:latin typeface="Tahoma"/>
                <a:cs typeface="Tahoma"/>
              </a:rPr>
              <a:t>g</a:t>
            </a:r>
            <a:r>
              <a:rPr lang="en-US" sz="1200" dirty="0" smtClean="0">
                <a:latin typeface="Tahoma"/>
                <a:cs typeface="Tahoma"/>
              </a:rPr>
              <a:t>ift </a:t>
            </a:r>
            <a:r>
              <a:rPr lang="en-US" sz="1200" dirty="0">
                <a:latin typeface="Tahoma"/>
                <a:cs typeface="Tahoma"/>
              </a:rPr>
              <a:t>d</a:t>
            </a:r>
            <a:r>
              <a:rPr lang="en-US" sz="1200" dirty="0" smtClean="0">
                <a:latin typeface="Tahoma"/>
                <a:cs typeface="Tahoma"/>
              </a:rPr>
              <a:t>escription index</a:t>
            </a:r>
            <a:endParaRPr lang="en-US" sz="1200" dirty="0">
              <a:latin typeface="Tahoma"/>
              <a:cs typeface="Tahoma"/>
            </a:endParaRPr>
          </a:p>
        </p:txBody>
      </p:sp>
    </p:spTree>
    <p:extLst>
      <p:ext uri="{BB962C8B-B14F-4D97-AF65-F5344CB8AC3E}">
        <p14:creationId xmlns:p14="http://schemas.microsoft.com/office/powerpoint/2010/main" val="326702587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The gift of music</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1" name="TextBox 30"/>
          <p:cNvSpPr txBox="1"/>
          <p:nvPr/>
        </p:nvSpPr>
        <p:spPr>
          <a:xfrm>
            <a:off x="899592" y="4437112"/>
            <a:ext cx="2232248" cy="1015663"/>
          </a:xfrm>
          <a:prstGeom prst="rect">
            <a:avLst/>
          </a:prstGeom>
          <a:noFill/>
        </p:spPr>
        <p:txBody>
          <a:bodyPr wrap="square" rtlCol="0">
            <a:spAutoFit/>
          </a:bodyPr>
          <a:lstStyle/>
          <a:p>
            <a:pPr algn="r"/>
            <a:r>
              <a:rPr lang="en-US" sz="1200" i="1" dirty="0" smtClean="0">
                <a:latin typeface="Tahoma"/>
                <a:cs typeface="Tahoma"/>
              </a:rPr>
              <a:t>This gift enables you to play a musical instrument or to use your voice in singing for the glory of God and the edification of others.</a:t>
            </a:r>
            <a:endParaRPr lang="en-US" sz="1200" i="1" dirty="0">
              <a:latin typeface="Tahoma"/>
              <a:cs typeface="Tahoma"/>
            </a:endParaRPr>
          </a:p>
        </p:txBody>
      </p:sp>
      <p:sp>
        <p:nvSpPr>
          <p:cNvPr id="33" name="TextBox 32"/>
          <p:cNvSpPr txBox="1"/>
          <p:nvPr/>
        </p:nvSpPr>
        <p:spPr>
          <a:xfrm>
            <a:off x="3347864" y="1032118"/>
            <a:ext cx="5760640" cy="3877984"/>
          </a:xfrm>
          <a:prstGeom prst="rect">
            <a:avLst/>
          </a:prstGeom>
          <a:noFill/>
        </p:spPr>
        <p:txBody>
          <a:bodyPr wrap="square" rtlCol="0">
            <a:spAutoFit/>
          </a:bodyPr>
          <a:lstStyle/>
          <a:p>
            <a:r>
              <a:rPr lang="en-US" sz="1200" dirty="0">
                <a:latin typeface="Tahoma"/>
                <a:cs typeface="Tahoma"/>
              </a:rPr>
              <a:t>The gift of music doesn‘t involve composing music or writing lyrics (that ability belongs to artistic creativity), but rather singing and playing music itself. The Old Testament mentions a variety of roles that apply to this gift: instrumentalists (1 Chron. 15:20f; 2 Chron. 29:26), vocalists (1 Chron. 15:19), worship leaders (Neh. 12:46), and choir directors (1 Chron. 15:22)</a:t>
            </a:r>
            <a:r>
              <a:rPr lang="en-US" sz="1200" dirty="0" smtClean="0">
                <a:latin typeface="Tahoma"/>
                <a:cs typeface="Tahoma"/>
              </a:rPr>
              <a:t>.</a:t>
            </a:r>
          </a:p>
          <a:p>
            <a:endParaRPr lang="en-US" sz="1200" b="1" dirty="0">
              <a:latin typeface="Tahoma"/>
              <a:cs typeface="Tahoma"/>
            </a:endParaRPr>
          </a:p>
          <a:p>
            <a:r>
              <a:rPr lang="en-US" sz="1200" b="1" dirty="0" smtClean="0">
                <a:latin typeface="Tahoma"/>
                <a:cs typeface="Tahoma"/>
              </a:rPr>
              <a:t>Scripture references</a:t>
            </a:r>
          </a:p>
          <a:p>
            <a:pPr>
              <a:spcBef>
                <a:spcPts val="600"/>
              </a:spcBef>
            </a:pPr>
            <a:r>
              <a:rPr lang="en-US" sz="1200" dirty="0">
                <a:latin typeface="Tahoma"/>
                <a:cs typeface="Tahoma"/>
              </a:rPr>
              <a:t>Deuteronomy 31:14-23, </a:t>
            </a:r>
            <a:r>
              <a:rPr lang="en-US" sz="1200" b="1" dirty="0">
                <a:latin typeface="Tahoma"/>
                <a:cs typeface="Tahoma"/>
              </a:rPr>
              <a:t>1 Samuel 16:14-23, </a:t>
            </a:r>
            <a:r>
              <a:rPr lang="en-US" sz="1200" dirty="0">
                <a:latin typeface="Tahoma"/>
                <a:cs typeface="Tahoma"/>
              </a:rPr>
              <a:t>1 Chronicles 16:41-42, 2 Chronicles 5:12-14, Psalm 150, 1 Corinthians 14:26, Ephesians 5:18-20, Colossians 3:15-</a:t>
            </a:r>
            <a:r>
              <a:rPr lang="en-US" sz="1200" dirty="0" smtClean="0">
                <a:latin typeface="Tahoma"/>
                <a:cs typeface="Tahoma"/>
              </a:rPr>
              <a:t>17</a:t>
            </a:r>
          </a:p>
          <a:p>
            <a:pPr>
              <a:spcBef>
                <a:spcPts val="600"/>
              </a:spcBef>
            </a:pPr>
            <a:r>
              <a:rPr lang="en-US" sz="1200" b="1" dirty="0" smtClean="0">
                <a:latin typeface="Tahoma"/>
                <a:cs typeface="Tahoma"/>
              </a:rPr>
              <a:t>Possible tasks</a:t>
            </a:r>
          </a:p>
          <a:p>
            <a:pPr>
              <a:spcBef>
                <a:spcPts val="600"/>
              </a:spcBef>
            </a:pPr>
            <a:r>
              <a:rPr lang="en-US" sz="1200" dirty="0">
                <a:latin typeface="Tahoma"/>
                <a:cs typeface="Tahoma"/>
              </a:rPr>
              <a:t>Worship leader, instrumentalist, </a:t>
            </a:r>
            <a:r>
              <a:rPr lang="en-US" sz="1200" dirty="0" smtClean="0">
                <a:latin typeface="Tahoma"/>
                <a:cs typeface="Tahoma"/>
              </a:rPr>
              <a:t>music teacher, worship </a:t>
            </a:r>
            <a:r>
              <a:rPr lang="en-US" sz="1200" dirty="0">
                <a:latin typeface="Tahoma"/>
                <a:cs typeface="Tahoma"/>
              </a:rPr>
              <a:t>team, street </a:t>
            </a:r>
            <a:r>
              <a:rPr lang="en-US" sz="1200" dirty="0" smtClean="0">
                <a:latin typeface="Tahoma"/>
                <a:cs typeface="Tahoma"/>
              </a:rPr>
              <a:t>outreach</a:t>
            </a:r>
            <a:r>
              <a:rPr lang="en-US" sz="1200" dirty="0">
                <a:latin typeface="Tahoma"/>
                <a:cs typeface="Tahoma"/>
              </a:rPr>
              <a:t>, choir director, choir member, planning worship </a:t>
            </a:r>
            <a:r>
              <a:rPr lang="en-US" sz="1200" dirty="0" smtClean="0">
                <a:latin typeface="Tahoma"/>
                <a:cs typeface="Tahoma"/>
              </a:rPr>
              <a:t>services</a:t>
            </a:r>
            <a:r>
              <a:rPr lang="en-US" sz="1200" dirty="0">
                <a:latin typeface="Tahoma"/>
                <a:cs typeface="Tahoma"/>
              </a:rPr>
              <a:t>, vocal soloist, evangelistic outreach ..</a:t>
            </a:r>
            <a:r>
              <a:rPr lang="en-US" sz="1200" dirty="0" smtClean="0">
                <a:latin typeface="Tahoma"/>
                <a:cs typeface="Tahoma"/>
              </a:rPr>
              <a:t>.</a:t>
            </a:r>
          </a:p>
          <a:p>
            <a:pPr>
              <a:spcBef>
                <a:spcPts val="600"/>
              </a:spcBef>
            </a:pPr>
            <a:r>
              <a:rPr lang="en-US" sz="1200" b="1" dirty="0" smtClean="0">
                <a:latin typeface="Tahoma"/>
                <a:cs typeface="Tahoma"/>
              </a:rPr>
              <a:t>Questions</a:t>
            </a:r>
          </a:p>
          <a:p>
            <a:pPr marL="285750" indent="-285750">
              <a:spcBef>
                <a:spcPts val="600"/>
              </a:spcBef>
              <a:buFont typeface="Arial"/>
              <a:buChar char="•"/>
            </a:pPr>
            <a:r>
              <a:rPr lang="en-US" sz="1200" dirty="0">
                <a:latin typeface="Tahoma"/>
                <a:cs typeface="Tahoma"/>
              </a:rPr>
              <a:t>Is the gift of music a precondition for singing in the choir? Why, or why not?</a:t>
            </a:r>
          </a:p>
          <a:p>
            <a:pPr marL="285750" indent="-285750">
              <a:spcBef>
                <a:spcPts val="600"/>
              </a:spcBef>
              <a:buFont typeface="Arial"/>
              <a:buChar char="•"/>
            </a:pPr>
            <a:r>
              <a:rPr lang="en-US" sz="1200" dirty="0">
                <a:latin typeface="Tahoma"/>
                <a:cs typeface="Tahoma"/>
              </a:rPr>
              <a:t>Does someone with this gift need to practice more, or less than someone without it? Why?</a:t>
            </a:r>
          </a:p>
        </p:txBody>
      </p:sp>
      <p:pic>
        <p:nvPicPr>
          <p:cNvPr id="2" name="Picture 1" descr="3comin-p109.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600" y="2276872"/>
            <a:ext cx="2304256" cy="2231804"/>
          </a:xfrm>
          <a:prstGeom prst="rect">
            <a:avLst/>
          </a:prstGeom>
        </p:spPr>
      </p:pic>
      <p:sp>
        <p:nvSpPr>
          <p:cNvPr id="7" name="TextBox 6">
            <a:hlinkClick r:id="rId4" action="ppaction://hlinksldjump" highlightClick="1"/>
          </p:cNvPr>
          <p:cNvSpPr txBox="1"/>
          <p:nvPr/>
        </p:nvSpPr>
        <p:spPr>
          <a:xfrm>
            <a:off x="3203848" y="6237312"/>
            <a:ext cx="2736304" cy="306467"/>
          </a:xfrm>
          <a:prstGeom prst="roundRect">
            <a:avLst/>
          </a:prstGeom>
          <a:solidFill>
            <a:srgbClr val="6D73A2"/>
          </a:solidFill>
          <a:scene3d>
            <a:camera prst="orthographicFront"/>
            <a:lightRig rig="threePt" dir="t"/>
          </a:scene3d>
          <a:sp3d>
            <a:bevelT/>
          </a:sp3d>
        </p:spPr>
        <p:txBody>
          <a:bodyPr wrap="square" rtlCol="0">
            <a:spAutoFit/>
          </a:bodyPr>
          <a:lstStyle/>
          <a:p>
            <a:pPr algn="ctr"/>
            <a:r>
              <a:rPr lang="en-US" sz="1200" dirty="0" smtClean="0">
                <a:latin typeface="Tahoma"/>
                <a:cs typeface="Tahoma"/>
              </a:rPr>
              <a:t>Return to </a:t>
            </a:r>
            <a:r>
              <a:rPr lang="en-US" sz="1200" dirty="0">
                <a:latin typeface="Tahoma"/>
                <a:cs typeface="Tahoma"/>
              </a:rPr>
              <a:t>g</a:t>
            </a:r>
            <a:r>
              <a:rPr lang="en-US" sz="1200" dirty="0" smtClean="0">
                <a:latin typeface="Tahoma"/>
                <a:cs typeface="Tahoma"/>
              </a:rPr>
              <a:t>ift </a:t>
            </a:r>
            <a:r>
              <a:rPr lang="en-US" sz="1200" dirty="0">
                <a:latin typeface="Tahoma"/>
                <a:cs typeface="Tahoma"/>
              </a:rPr>
              <a:t>d</a:t>
            </a:r>
            <a:r>
              <a:rPr lang="en-US" sz="1200" dirty="0" smtClean="0">
                <a:latin typeface="Tahoma"/>
                <a:cs typeface="Tahoma"/>
              </a:rPr>
              <a:t>escription index</a:t>
            </a:r>
            <a:endParaRPr lang="en-US" sz="1200" dirty="0">
              <a:latin typeface="Tahoma"/>
              <a:cs typeface="Tahoma"/>
            </a:endParaRPr>
          </a:p>
        </p:txBody>
      </p:sp>
    </p:spTree>
    <p:extLst>
      <p:ext uri="{BB962C8B-B14F-4D97-AF65-F5344CB8AC3E}">
        <p14:creationId xmlns:p14="http://schemas.microsoft.com/office/powerpoint/2010/main" val="103651328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sz="3400" dirty="0" smtClean="0">
                <a:latin typeface="Georgia" charset="0"/>
                <a:ea typeface="ＭＳ Ｐゴシック" charset="0"/>
                <a:cs typeface="ＭＳ Ｐゴシック" charset="0"/>
              </a:rPr>
              <a:t>Goal: The Three-Color Christian</a:t>
            </a:r>
            <a:endParaRPr lang="en-US" sz="3400" dirty="0"/>
          </a:p>
        </p:txBody>
      </p:sp>
      <p:grpSp>
        <p:nvGrpSpPr>
          <p:cNvPr id="4" name="Group 3"/>
          <p:cNvGrpSpPr/>
          <p:nvPr/>
        </p:nvGrpSpPr>
        <p:grpSpPr>
          <a:xfrm>
            <a:off x="4095827" y="1177007"/>
            <a:ext cx="2204365" cy="2468017"/>
            <a:chOff x="4095827" y="1177007"/>
            <a:chExt cx="2204365" cy="2468017"/>
          </a:xfrm>
        </p:grpSpPr>
        <p:pic>
          <p:nvPicPr>
            <p:cNvPr id="46"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95827" y="1177007"/>
              <a:ext cx="2204365" cy="223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8" name="TextBox 47"/>
            <p:cNvSpPr txBox="1">
              <a:spLocks noChangeAspect="1"/>
            </p:cNvSpPr>
            <p:nvPr/>
          </p:nvSpPr>
          <p:spPr>
            <a:xfrm>
              <a:off x="4508936" y="1609208"/>
              <a:ext cx="1367999" cy="1367999"/>
            </a:xfrm>
            <a:prstGeom prst="rect">
              <a:avLst/>
            </a:prstGeom>
            <a:noFill/>
          </p:spPr>
          <p:txBody>
            <a:bodyPr wrap="square" rtlCol="0">
              <a:prstTxWarp prst="textArchUp">
                <a:avLst/>
              </a:prstTxWarp>
              <a:spAutoFit/>
            </a:bodyPr>
            <a:lstStyle/>
            <a:p>
              <a:pPr algn="ctr"/>
              <a:r>
                <a:rPr lang="en-US" sz="1100" b="1" dirty="0" smtClean="0">
                  <a:solidFill>
                    <a:srgbClr val="000000"/>
                  </a:solidFill>
                  <a:latin typeface="Tahoma"/>
                  <a:cs typeface="Tahoma"/>
                </a:rPr>
                <a:t>body</a:t>
              </a:r>
              <a:endParaRPr lang="en-US" sz="1100" b="1" dirty="0">
                <a:solidFill>
                  <a:srgbClr val="000000"/>
                </a:solidFill>
                <a:latin typeface="Tahoma"/>
                <a:cs typeface="Tahoma"/>
              </a:endParaRPr>
            </a:p>
          </p:txBody>
        </p:sp>
        <p:sp>
          <p:nvSpPr>
            <p:cNvPr id="50" name="TextBox 49"/>
            <p:cNvSpPr txBox="1">
              <a:spLocks noChangeAspect="1"/>
            </p:cNvSpPr>
            <p:nvPr/>
          </p:nvSpPr>
          <p:spPr>
            <a:xfrm rot="7201955">
              <a:off x="4509352" y="1609207"/>
              <a:ext cx="1368000" cy="1367999"/>
            </a:xfrm>
            <a:prstGeom prst="rect">
              <a:avLst/>
            </a:prstGeom>
            <a:noFill/>
          </p:spPr>
          <p:txBody>
            <a:bodyPr wrap="square" rtlCol="0">
              <a:prstTxWarp prst="textArchUp">
                <a:avLst/>
              </a:prstTxWarp>
              <a:spAutoFit/>
            </a:bodyPr>
            <a:lstStyle/>
            <a:p>
              <a:pPr algn="ctr"/>
              <a:r>
                <a:rPr lang="en-US" sz="1100" b="1" dirty="0" smtClean="0">
                  <a:solidFill>
                    <a:srgbClr val="000000"/>
                  </a:solidFill>
                  <a:latin typeface="Tahoma"/>
                  <a:cs typeface="Tahoma"/>
                </a:rPr>
                <a:t>soul</a:t>
              </a:r>
              <a:endParaRPr lang="en-US" sz="1100" b="1" dirty="0">
                <a:solidFill>
                  <a:srgbClr val="000000"/>
                </a:solidFill>
                <a:latin typeface="Tahoma"/>
                <a:cs typeface="Tahoma"/>
              </a:endParaRPr>
            </a:p>
          </p:txBody>
        </p:sp>
        <p:sp>
          <p:nvSpPr>
            <p:cNvPr id="56" name="Text Box 21"/>
            <p:cNvSpPr txBox="1">
              <a:spLocks noChangeArrowheads="1"/>
            </p:cNvSpPr>
            <p:nvPr/>
          </p:nvSpPr>
          <p:spPr bwMode="auto">
            <a:xfrm>
              <a:off x="4139952" y="3337247"/>
              <a:ext cx="20882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ts val="0"/>
                </a:spcBef>
              </a:pPr>
              <a:r>
                <a:rPr lang="en-US" sz="1400" i="1" dirty="0" smtClean="0">
                  <a:latin typeface="Tahoma"/>
                  <a:cs typeface="Tahoma"/>
                </a:rPr>
                <a:t>Three dimensions of life</a:t>
              </a:r>
              <a:endParaRPr lang="en-US" sz="1400" i="1" dirty="0">
                <a:latin typeface="Tahoma"/>
                <a:cs typeface="Tahoma"/>
              </a:endParaRPr>
            </a:p>
          </p:txBody>
        </p:sp>
        <p:sp>
          <p:nvSpPr>
            <p:cNvPr id="47" name="TextBox 46"/>
            <p:cNvSpPr txBox="1">
              <a:spLocks noChangeAspect="1"/>
            </p:cNvSpPr>
            <p:nvPr/>
          </p:nvSpPr>
          <p:spPr>
            <a:xfrm rot="14399923">
              <a:off x="4508937" y="1612413"/>
              <a:ext cx="1367999" cy="1346905"/>
            </a:xfrm>
            <a:prstGeom prst="rect">
              <a:avLst/>
            </a:prstGeom>
            <a:noFill/>
          </p:spPr>
          <p:txBody>
            <a:bodyPr wrap="square" rtlCol="0">
              <a:prstTxWarp prst="textArchUp">
                <a:avLst/>
              </a:prstTxWarp>
              <a:spAutoFit/>
            </a:bodyPr>
            <a:lstStyle/>
            <a:p>
              <a:pPr algn="ctr"/>
              <a:r>
                <a:rPr lang="en-US" sz="1100" b="1" dirty="0" smtClean="0">
                  <a:solidFill>
                    <a:srgbClr val="000000"/>
                  </a:solidFill>
                  <a:latin typeface="Tahoma"/>
                  <a:cs typeface="Tahoma"/>
                </a:rPr>
                <a:t>spirit</a:t>
              </a:r>
              <a:endParaRPr lang="en-US" sz="1100" b="1" dirty="0">
                <a:solidFill>
                  <a:srgbClr val="000000"/>
                </a:solidFill>
                <a:latin typeface="Tahoma"/>
                <a:cs typeface="Tahoma"/>
              </a:endParaRPr>
            </a:p>
          </p:txBody>
        </p:sp>
      </p:grpSp>
      <p:grpSp>
        <p:nvGrpSpPr>
          <p:cNvPr id="2" name="Group 1"/>
          <p:cNvGrpSpPr/>
          <p:nvPr/>
        </p:nvGrpSpPr>
        <p:grpSpPr>
          <a:xfrm>
            <a:off x="1547664" y="1177007"/>
            <a:ext cx="2204365" cy="2468017"/>
            <a:chOff x="1547664" y="1177007"/>
            <a:chExt cx="2204365" cy="2468017"/>
          </a:xfrm>
        </p:grpSpPr>
        <p:pic>
          <p:nvPicPr>
            <p:cNvPr id="3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47664" y="1177007"/>
              <a:ext cx="2204365" cy="223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1" name="TextBox 40"/>
            <p:cNvSpPr txBox="1">
              <a:spLocks noChangeAspect="1"/>
            </p:cNvSpPr>
            <p:nvPr/>
          </p:nvSpPr>
          <p:spPr>
            <a:xfrm>
              <a:off x="1960773" y="1609208"/>
              <a:ext cx="1367999" cy="1367999"/>
            </a:xfrm>
            <a:prstGeom prst="rect">
              <a:avLst/>
            </a:prstGeom>
            <a:noFill/>
          </p:spPr>
          <p:txBody>
            <a:bodyPr wrap="square" rtlCol="0">
              <a:prstTxWarp prst="textArchUp">
                <a:avLst/>
              </a:prstTxWarp>
              <a:spAutoFit/>
            </a:bodyPr>
            <a:lstStyle/>
            <a:p>
              <a:pPr algn="ctr"/>
              <a:r>
                <a:rPr lang="en-US" sz="1100" b="1" dirty="0" smtClean="0">
                  <a:solidFill>
                    <a:srgbClr val="000000"/>
                  </a:solidFill>
                  <a:latin typeface="Tahoma"/>
                  <a:cs typeface="Tahoma"/>
                </a:rPr>
                <a:t>Creation</a:t>
              </a:r>
              <a:endParaRPr lang="en-US" sz="1100" b="1" dirty="0">
                <a:solidFill>
                  <a:srgbClr val="000000"/>
                </a:solidFill>
                <a:latin typeface="Tahoma"/>
                <a:cs typeface="Tahoma"/>
              </a:endParaRPr>
            </a:p>
          </p:txBody>
        </p:sp>
        <p:sp>
          <p:nvSpPr>
            <p:cNvPr id="32" name="TextBox 31"/>
            <p:cNvSpPr txBox="1">
              <a:spLocks noChangeAspect="1"/>
            </p:cNvSpPr>
            <p:nvPr/>
          </p:nvSpPr>
          <p:spPr>
            <a:xfrm rot="7201955">
              <a:off x="1961189" y="1609207"/>
              <a:ext cx="1368000" cy="1367999"/>
            </a:xfrm>
            <a:prstGeom prst="rect">
              <a:avLst/>
            </a:prstGeom>
            <a:noFill/>
          </p:spPr>
          <p:txBody>
            <a:bodyPr wrap="square" rtlCol="0">
              <a:prstTxWarp prst="textArchUp">
                <a:avLst/>
              </a:prstTxWarp>
              <a:spAutoFit/>
            </a:bodyPr>
            <a:lstStyle/>
            <a:p>
              <a:pPr algn="ctr"/>
              <a:r>
                <a:rPr lang="en-US" sz="1100" b="1" dirty="0" smtClean="0">
                  <a:solidFill>
                    <a:srgbClr val="000000"/>
                  </a:solidFill>
                  <a:latin typeface="Tahoma"/>
                  <a:cs typeface="Tahoma"/>
                </a:rPr>
                <a:t>Calvary</a:t>
              </a:r>
              <a:endParaRPr lang="en-US" sz="1100" b="1" dirty="0">
                <a:solidFill>
                  <a:srgbClr val="000000"/>
                </a:solidFill>
                <a:latin typeface="Tahoma"/>
                <a:cs typeface="Tahoma"/>
              </a:endParaRPr>
            </a:p>
          </p:txBody>
        </p:sp>
        <p:sp>
          <p:nvSpPr>
            <p:cNvPr id="28" name="Text Box 21"/>
            <p:cNvSpPr txBox="1">
              <a:spLocks noChangeArrowheads="1"/>
            </p:cNvSpPr>
            <p:nvPr/>
          </p:nvSpPr>
          <p:spPr bwMode="auto">
            <a:xfrm>
              <a:off x="1619672" y="3337247"/>
              <a:ext cx="20882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ts val="0"/>
                </a:spcBef>
              </a:pPr>
              <a:r>
                <a:rPr lang="en-US" sz="1400" i="1" dirty="0" smtClean="0">
                  <a:latin typeface="Tahoma"/>
                  <a:cs typeface="Tahoma"/>
                </a:rPr>
                <a:t>Three works of God</a:t>
              </a:r>
              <a:endParaRPr lang="en-US" sz="1400" i="1" dirty="0">
                <a:latin typeface="Tahoma"/>
                <a:cs typeface="Tahoma"/>
              </a:endParaRPr>
            </a:p>
          </p:txBody>
        </p:sp>
        <p:sp>
          <p:nvSpPr>
            <p:cNvPr id="33" name="TextBox 32"/>
            <p:cNvSpPr txBox="1">
              <a:spLocks noChangeAspect="1"/>
            </p:cNvSpPr>
            <p:nvPr/>
          </p:nvSpPr>
          <p:spPr>
            <a:xfrm rot="14399923">
              <a:off x="1960774" y="1612413"/>
              <a:ext cx="1367999" cy="1346905"/>
            </a:xfrm>
            <a:prstGeom prst="rect">
              <a:avLst/>
            </a:prstGeom>
            <a:noFill/>
          </p:spPr>
          <p:txBody>
            <a:bodyPr wrap="square" rtlCol="0">
              <a:prstTxWarp prst="textArchUp">
                <a:avLst/>
              </a:prstTxWarp>
              <a:spAutoFit/>
            </a:bodyPr>
            <a:lstStyle/>
            <a:p>
              <a:pPr algn="ctr"/>
              <a:r>
                <a:rPr lang="en-US" sz="1100" b="1" dirty="0" smtClean="0">
                  <a:solidFill>
                    <a:srgbClr val="000000"/>
                  </a:solidFill>
                  <a:latin typeface="Tahoma"/>
                  <a:cs typeface="Tahoma"/>
                </a:rPr>
                <a:t>Pentecost</a:t>
              </a:r>
              <a:endParaRPr lang="en-US" sz="1100" b="1" dirty="0">
                <a:solidFill>
                  <a:srgbClr val="000000"/>
                </a:solidFill>
                <a:latin typeface="Tahoma"/>
                <a:cs typeface="Tahoma"/>
              </a:endParaRPr>
            </a:p>
          </p:txBody>
        </p:sp>
      </p:grpSp>
      <p:grpSp>
        <p:nvGrpSpPr>
          <p:cNvPr id="5" name="Group 4"/>
          <p:cNvGrpSpPr/>
          <p:nvPr/>
        </p:nvGrpSpPr>
        <p:grpSpPr>
          <a:xfrm>
            <a:off x="6688115" y="1177007"/>
            <a:ext cx="2204365" cy="2468017"/>
            <a:chOff x="6688115" y="1177007"/>
            <a:chExt cx="2204365" cy="2468017"/>
          </a:xfrm>
        </p:grpSpPr>
        <p:pic>
          <p:nvPicPr>
            <p:cNvPr id="5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88115" y="1177007"/>
              <a:ext cx="2204365" cy="223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61" name="TextBox 60"/>
            <p:cNvSpPr txBox="1">
              <a:spLocks noChangeAspect="1"/>
            </p:cNvSpPr>
            <p:nvPr/>
          </p:nvSpPr>
          <p:spPr>
            <a:xfrm>
              <a:off x="7101224" y="1609208"/>
              <a:ext cx="1367999" cy="1367999"/>
            </a:xfrm>
            <a:prstGeom prst="rect">
              <a:avLst/>
            </a:prstGeom>
            <a:noFill/>
          </p:spPr>
          <p:txBody>
            <a:bodyPr wrap="square" rtlCol="0">
              <a:prstTxWarp prst="textArchUp">
                <a:avLst/>
              </a:prstTxWarp>
              <a:spAutoFit/>
            </a:bodyPr>
            <a:lstStyle/>
            <a:p>
              <a:pPr algn="ctr"/>
              <a:r>
                <a:rPr lang="en-US" sz="1100" b="1" dirty="0" smtClean="0">
                  <a:solidFill>
                    <a:srgbClr val="000000"/>
                  </a:solidFill>
                  <a:latin typeface="Tahoma"/>
                  <a:cs typeface="Tahoma"/>
                </a:rPr>
                <a:t>world</a:t>
              </a:r>
              <a:endParaRPr lang="en-US" sz="1100" b="1" dirty="0">
                <a:solidFill>
                  <a:srgbClr val="000000"/>
                </a:solidFill>
                <a:latin typeface="Tahoma"/>
                <a:cs typeface="Tahoma"/>
              </a:endParaRPr>
            </a:p>
          </p:txBody>
        </p:sp>
        <p:sp>
          <p:nvSpPr>
            <p:cNvPr id="67" name="TextBox 66"/>
            <p:cNvSpPr txBox="1">
              <a:spLocks noChangeAspect="1"/>
            </p:cNvSpPr>
            <p:nvPr/>
          </p:nvSpPr>
          <p:spPr>
            <a:xfrm rot="7201955">
              <a:off x="7101640" y="1609207"/>
              <a:ext cx="1368000" cy="1367999"/>
            </a:xfrm>
            <a:prstGeom prst="rect">
              <a:avLst/>
            </a:prstGeom>
            <a:noFill/>
          </p:spPr>
          <p:txBody>
            <a:bodyPr wrap="square" rtlCol="0">
              <a:prstTxWarp prst="textArchUp">
                <a:avLst/>
              </a:prstTxWarp>
              <a:spAutoFit/>
            </a:bodyPr>
            <a:lstStyle/>
            <a:p>
              <a:pPr algn="ctr"/>
              <a:r>
                <a:rPr lang="en-US" sz="1100" b="1" dirty="0" smtClean="0">
                  <a:solidFill>
                    <a:srgbClr val="000000"/>
                  </a:solidFill>
                  <a:latin typeface="Tahoma"/>
                  <a:cs typeface="Tahoma"/>
                </a:rPr>
                <a:t>Christ</a:t>
              </a:r>
              <a:endParaRPr lang="en-US" sz="1100" b="1" dirty="0">
                <a:solidFill>
                  <a:srgbClr val="000000"/>
                </a:solidFill>
                <a:latin typeface="Tahoma"/>
                <a:cs typeface="Tahoma"/>
              </a:endParaRPr>
            </a:p>
          </p:txBody>
        </p:sp>
        <p:sp>
          <p:nvSpPr>
            <p:cNvPr id="68" name="Text Box 21"/>
            <p:cNvSpPr txBox="1">
              <a:spLocks noChangeArrowheads="1"/>
            </p:cNvSpPr>
            <p:nvPr/>
          </p:nvSpPr>
          <p:spPr bwMode="auto">
            <a:xfrm>
              <a:off x="6732240" y="3337247"/>
              <a:ext cx="20882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ts val="0"/>
                </a:spcBef>
              </a:pPr>
              <a:r>
                <a:rPr lang="en-US" sz="1400" i="1" dirty="0" smtClean="0">
                  <a:latin typeface="Tahoma"/>
                  <a:cs typeface="Tahoma"/>
                </a:rPr>
                <a:t>Three conversions</a:t>
              </a:r>
              <a:endParaRPr lang="en-US" sz="1400" i="1" dirty="0">
                <a:latin typeface="Tahoma"/>
                <a:cs typeface="Tahoma"/>
              </a:endParaRPr>
            </a:p>
          </p:txBody>
        </p:sp>
        <p:sp>
          <p:nvSpPr>
            <p:cNvPr id="60" name="TextBox 59"/>
            <p:cNvSpPr txBox="1">
              <a:spLocks noChangeAspect="1"/>
            </p:cNvSpPr>
            <p:nvPr/>
          </p:nvSpPr>
          <p:spPr>
            <a:xfrm rot="14399923">
              <a:off x="7101225" y="1612413"/>
              <a:ext cx="1367999" cy="1346905"/>
            </a:xfrm>
            <a:prstGeom prst="rect">
              <a:avLst/>
            </a:prstGeom>
            <a:noFill/>
          </p:spPr>
          <p:txBody>
            <a:bodyPr wrap="square" rtlCol="0">
              <a:prstTxWarp prst="textArchUp">
                <a:avLst/>
              </a:prstTxWarp>
              <a:spAutoFit/>
            </a:bodyPr>
            <a:lstStyle/>
            <a:p>
              <a:pPr algn="ctr"/>
              <a:r>
                <a:rPr lang="en-US" sz="1100" b="1" dirty="0" smtClean="0">
                  <a:solidFill>
                    <a:srgbClr val="000000"/>
                  </a:solidFill>
                  <a:latin typeface="Tahoma"/>
                  <a:cs typeface="Tahoma"/>
                </a:rPr>
                <a:t>church</a:t>
              </a:r>
              <a:endParaRPr lang="en-US" sz="1100" b="1" dirty="0">
                <a:solidFill>
                  <a:srgbClr val="000000"/>
                </a:solidFill>
                <a:latin typeface="Tahoma"/>
                <a:cs typeface="Tahoma"/>
              </a:endParaRPr>
            </a:p>
          </p:txBody>
        </p:sp>
      </p:grpSp>
      <p:grpSp>
        <p:nvGrpSpPr>
          <p:cNvPr id="6" name="Group 5"/>
          <p:cNvGrpSpPr/>
          <p:nvPr/>
        </p:nvGrpSpPr>
        <p:grpSpPr>
          <a:xfrm>
            <a:off x="1503539" y="3861048"/>
            <a:ext cx="2204365" cy="2468017"/>
            <a:chOff x="1503539" y="3861048"/>
            <a:chExt cx="2204365" cy="2468017"/>
          </a:xfrm>
        </p:grpSpPr>
        <p:pic>
          <p:nvPicPr>
            <p:cNvPr id="6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3539" y="3861048"/>
              <a:ext cx="2204365" cy="223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71" name="TextBox 70"/>
            <p:cNvSpPr txBox="1">
              <a:spLocks noChangeAspect="1"/>
            </p:cNvSpPr>
            <p:nvPr/>
          </p:nvSpPr>
          <p:spPr>
            <a:xfrm>
              <a:off x="1916648" y="4293249"/>
              <a:ext cx="1367999" cy="1367999"/>
            </a:xfrm>
            <a:prstGeom prst="rect">
              <a:avLst/>
            </a:prstGeom>
            <a:noFill/>
          </p:spPr>
          <p:txBody>
            <a:bodyPr wrap="square" rtlCol="0">
              <a:prstTxWarp prst="textArchUp">
                <a:avLst/>
              </a:prstTxWarp>
              <a:spAutoFit/>
            </a:bodyPr>
            <a:lstStyle/>
            <a:p>
              <a:pPr algn="ctr"/>
              <a:r>
                <a:rPr lang="en-US" sz="1100" b="1" dirty="0" smtClean="0">
                  <a:solidFill>
                    <a:srgbClr val="000000"/>
                  </a:solidFill>
                  <a:latin typeface="Tahoma"/>
                  <a:cs typeface="Tahoma"/>
                </a:rPr>
                <a:t>science</a:t>
              </a:r>
              <a:endParaRPr lang="en-US" sz="1100" b="1" dirty="0">
                <a:solidFill>
                  <a:srgbClr val="000000"/>
                </a:solidFill>
                <a:latin typeface="Tahoma"/>
                <a:cs typeface="Tahoma"/>
              </a:endParaRPr>
            </a:p>
          </p:txBody>
        </p:sp>
        <p:sp>
          <p:nvSpPr>
            <p:cNvPr id="77" name="TextBox 76"/>
            <p:cNvSpPr txBox="1">
              <a:spLocks noChangeAspect="1"/>
            </p:cNvSpPr>
            <p:nvPr/>
          </p:nvSpPr>
          <p:spPr>
            <a:xfrm rot="7201955">
              <a:off x="1917064" y="4293248"/>
              <a:ext cx="1368000" cy="1367999"/>
            </a:xfrm>
            <a:prstGeom prst="rect">
              <a:avLst/>
            </a:prstGeom>
            <a:noFill/>
          </p:spPr>
          <p:txBody>
            <a:bodyPr wrap="square" rtlCol="0">
              <a:prstTxWarp prst="textArchUp">
                <a:avLst/>
              </a:prstTxWarp>
              <a:spAutoFit/>
            </a:bodyPr>
            <a:lstStyle/>
            <a:p>
              <a:pPr algn="ctr"/>
              <a:r>
                <a:rPr lang="en-US" sz="1100" b="1" dirty="0" smtClean="0">
                  <a:solidFill>
                    <a:srgbClr val="000000"/>
                  </a:solidFill>
                  <a:latin typeface="Tahoma"/>
                  <a:cs typeface="Tahoma"/>
                </a:rPr>
                <a:t>scripture</a:t>
              </a:r>
              <a:endParaRPr lang="en-US" sz="1100" b="1" dirty="0">
                <a:solidFill>
                  <a:srgbClr val="000000"/>
                </a:solidFill>
                <a:latin typeface="Tahoma"/>
                <a:cs typeface="Tahoma"/>
              </a:endParaRPr>
            </a:p>
          </p:txBody>
        </p:sp>
        <p:sp>
          <p:nvSpPr>
            <p:cNvPr id="79" name="Text Box 21"/>
            <p:cNvSpPr txBox="1">
              <a:spLocks noChangeArrowheads="1"/>
            </p:cNvSpPr>
            <p:nvPr/>
          </p:nvSpPr>
          <p:spPr bwMode="auto">
            <a:xfrm>
              <a:off x="1547664" y="6021288"/>
              <a:ext cx="20882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ts val="0"/>
                </a:spcBef>
              </a:pPr>
              <a:r>
                <a:rPr lang="en-US" sz="1400" i="1" dirty="0" smtClean="0">
                  <a:latin typeface="Tahoma"/>
                  <a:cs typeface="Tahoma"/>
                </a:rPr>
                <a:t>Three authorities</a:t>
              </a:r>
              <a:endParaRPr lang="en-US" sz="1400" i="1" dirty="0">
                <a:latin typeface="Tahoma"/>
                <a:cs typeface="Tahoma"/>
              </a:endParaRPr>
            </a:p>
          </p:txBody>
        </p:sp>
        <p:sp>
          <p:nvSpPr>
            <p:cNvPr id="70" name="TextBox 69"/>
            <p:cNvSpPr txBox="1">
              <a:spLocks noChangeAspect="1"/>
            </p:cNvSpPr>
            <p:nvPr/>
          </p:nvSpPr>
          <p:spPr>
            <a:xfrm rot="14399923">
              <a:off x="1916649" y="4296454"/>
              <a:ext cx="1367999" cy="1346905"/>
            </a:xfrm>
            <a:prstGeom prst="rect">
              <a:avLst/>
            </a:prstGeom>
            <a:noFill/>
          </p:spPr>
          <p:txBody>
            <a:bodyPr wrap="square" rtlCol="0">
              <a:prstTxWarp prst="textArchUp">
                <a:avLst/>
              </a:prstTxWarp>
              <a:spAutoFit/>
            </a:bodyPr>
            <a:lstStyle/>
            <a:p>
              <a:pPr algn="ctr"/>
              <a:r>
                <a:rPr lang="en-US" sz="1100" b="1" dirty="0" smtClean="0">
                  <a:solidFill>
                    <a:srgbClr val="000000"/>
                  </a:solidFill>
                  <a:latin typeface="Tahoma"/>
                  <a:cs typeface="Tahoma"/>
                </a:rPr>
                <a:t>experience</a:t>
              </a:r>
              <a:endParaRPr lang="en-US" sz="1100" b="1" dirty="0">
                <a:solidFill>
                  <a:srgbClr val="000000"/>
                </a:solidFill>
                <a:latin typeface="Tahoma"/>
                <a:cs typeface="Tahoma"/>
              </a:endParaRPr>
            </a:p>
          </p:txBody>
        </p:sp>
      </p:grpSp>
      <p:grpSp>
        <p:nvGrpSpPr>
          <p:cNvPr id="7" name="Group 6"/>
          <p:cNvGrpSpPr/>
          <p:nvPr/>
        </p:nvGrpSpPr>
        <p:grpSpPr>
          <a:xfrm>
            <a:off x="4095827" y="3861048"/>
            <a:ext cx="2204365" cy="2468017"/>
            <a:chOff x="4095827" y="3861048"/>
            <a:chExt cx="2204365" cy="2468017"/>
          </a:xfrm>
        </p:grpSpPr>
        <p:pic>
          <p:nvPicPr>
            <p:cNvPr id="80"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95827" y="3861048"/>
              <a:ext cx="2204365" cy="223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84" name="TextBox 83"/>
            <p:cNvSpPr txBox="1">
              <a:spLocks noChangeAspect="1"/>
            </p:cNvSpPr>
            <p:nvPr/>
          </p:nvSpPr>
          <p:spPr>
            <a:xfrm rot="7201955">
              <a:off x="4509352" y="4293248"/>
              <a:ext cx="1368000" cy="1367999"/>
            </a:xfrm>
            <a:prstGeom prst="rect">
              <a:avLst/>
            </a:prstGeom>
            <a:noFill/>
          </p:spPr>
          <p:txBody>
            <a:bodyPr wrap="square" rtlCol="0">
              <a:prstTxWarp prst="textArchUp">
                <a:avLst/>
              </a:prstTxWarp>
              <a:spAutoFit/>
            </a:bodyPr>
            <a:lstStyle/>
            <a:p>
              <a:pPr algn="ctr"/>
              <a:r>
                <a:rPr lang="en-US" sz="1100" b="1" dirty="0" smtClean="0">
                  <a:solidFill>
                    <a:srgbClr val="000000"/>
                  </a:solidFill>
                  <a:latin typeface="Tahoma"/>
                  <a:cs typeface="Tahoma"/>
                </a:rPr>
                <a:t>evangelical</a:t>
              </a:r>
              <a:endParaRPr lang="en-US" sz="1100" b="1" dirty="0">
                <a:solidFill>
                  <a:srgbClr val="000000"/>
                </a:solidFill>
                <a:latin typeface="Tahoma"/>
                <a:cs typeface="Tahoma"/>
              </a:endParaRPr>
            </a:p>
          </p:txBody>
        </p:sp>
        <p:sp>
          <p:nvSpPr>
            <p:cNvPr id="89" name="Text Box 21"/>
            <p:cNvSpPr txBox="1">
              <a:spLocks noChangeArrowheads="1"/>
            </p:cNvSpPr>
            <p:nvPr/>
          </p:nvSpPr>
          <p:spPr bwMode="auto">
            <a:xfrm>
              <a:off x="4139952" y="6021288"/>
              <a:ext cx="20882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ts val="0"/>
                </a:spcBef>
              </a:pPr>
              <a:r>
                <a:rPr lang="en-US" sz="1400" i="1" dirty="0" smtClean="0">
                  <a:latin typeface="Tahoma"/>
                  <a:cs typeface="Tahoma"/>
                </a:rPr>
                <a:t>Three tendencies</a:t>
              </a:r>
              <a:endParaRPr lang="en-US" sz="1400" i="1" dirty="0">
                <a:latin typeface="Tahoma"/>
                <a:cs typeface="Tahoma"/>
              </a:endParaRPr>
            </a:p>
          </p:txBody>
        </p:sp>
        <p:sp>
          <p:nvSpPr>
            <p:cNvPr id="81" name="TextBox 80"/>
            <p:cNvSpPr txBox="1">
              <a:spLocks noChangeAspect="1"/>
            </p:cNvSpPr>
            <p:nvPr/>
          </p:nvSpPr>
          <p:spPr>
            <a:xfrm rot="14399923">
              <a:off x="4508937" y="4296454"/>
              <a:ext cx="1367999" cy="1346905"/>
            </a:xfrm>
            <a:prstGeom prst="rect">
              <a:avLst/>
            </a:prstGeom>
            <a:noFill/>
          </p:spPr>
          <p:txBody>
            <a:bodyPr wrap="square" rtlCol="0">
              <a:prstTxWarp prst="textArchUp">
                <a:avLst/>
              </a:prstTxWarp>
              <a:spAutoFit/>
            </a:bodyPr>
            <a:lstStyle/>
            <a:p>
              <a:pPr algn="ctr"/>
              <a:r>
                <a:rPr lang="en-US" sz="1100" b="1" dirty="0" smtClean="0">
                  <a:solidFill>
                    <a:srgbClr val="000000"/>
                  </a:solidFill>
                  <a:latin typeface="Tahoma"/>
                  <a:cs typeface="Tahoma"/>
                </a:rPr>
                <a:t>charismatic</a:t>
              </a:r>
              <a:endParaRPr lang="en-US" sz="1100" b="1" dirty="0">
                <a:solidFill>
                  <a:srgbClr val="000000"/>
                </a:solidFill>
                <a:latin typeface="Tahoma"/>
                <a:cs typeface="Tahoma"/>
              </a:endParaRPr>
            </a:p>
          </p:txBody>
        </p:sp>
        <p:sp>
          <p:nvSpPr>
            <p:cNvPr id="82" name="TextBox 81"/>
            <p:cNvSpPr txBox="1">
              <a:spLocks noChangeAspect="1"/>
            </p:cNvSpPr>
            <p:nvPr/>
          </p:nvSpPr>
          <p:spPr>
            <a:xfrm>
              <a:off x="4508936" y="4293249"/>
              <a:ext cx="1367999" cy="1367999"/>
            </a:xfrm>
            <a:prstGeom prst="rect">
              <a:avLst/>
            </a:prstGeom>
            <a:noFill/>
          </p:spPr>
          <p:txBody>
            <a:bodyPr wrap="square" rtlCol="0">
              <a:prstTxWarp prst="textArchUp">
                <a:avLst/>
              </a:prstTxWarp>
              <a:spAutoFit/>
            </a:bodyPr>
            <a:lstStyle/>
            <a:p>
              <a:pPr algn="ctr"/>
              <a:r>
                <a:rPr lang="en-US" sz="1100" b="1" dirty="0" smtClean="0">
                  <a:solidFill>
                    <a:srgbClr val="000000"/>
                  </a:solidFill>
                  <a:latin typeface="Tahoma"/>
                  <a:cs typeface="Tahoma"/>
                </a:rPr>
                <a:t>liberal</a:t>
              </a:r>
              <a:endParaRPr lang="en-US" sz="1100" b="1" dirty="0">
                <a:solidFill>
                  <a:srgbClr val="000000"/>
                </a:solidFill>
                <a:latin typeface="Tahoma"/>
                <a:cs typeface="Tahoma"/>
              </a:endParaRPr>
            </a:p>
          </p:txBody>
        </p:sp>
      </p:grpSp>
      <p:grpSp>
        <p:nvGrpSpPr>
          <p:cNvPr id="8" name="Group 7"/>
          <p:cNvGrpSpPr/>
          <p:nvPr/>
        </p:nvGrpSpPr>
        <p:grpSpPr>
          <a:xfrm>
            <a:off x="6688115" y="3861048"/>
            <a:ext cx="2204365" cy="2468017"/>
            <a:chOff x="6688115" y="3861048"/>
            <a:chExt cx="2204365" cy="2468017"/>
          </a:xfrm>
        </p:grpSpPr>
        <p:pic>
          <p:nvPicPr>
            <p:cNvPr id="90"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88115" y="3861048"/>
              <a:ext cx="2204365" cy="223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93" name="TextBox 92"/>
            <p:cNvSpPr txBox="1">
              <a:spLocks noChangeAspect="1"/>
            </p:cNvSpPr>
            <p:nvPr/>
          </p:nvSpPr>
          <p:spPr>
            <a:xfrm rot="7201955">
              <a:off x="7101640" y="4293248"/>
              <a:ext cx="1368000" cy="1367999"/>
            </a:xfrm>
            <a:prstGeom prst="rect">
              <a:avLst/>
            </a:prstGeom>
            <a:noFill/>
          </p:spPr>
          <p:txBody>
            <a:bodyPr wrap="square" rtlCol="0">
              <a:prstTxWarp prst="textArchUp">
                <a:avLst/>
              </a:prstTxWarp>
              <a:spAutoFit/>
            </a:bodyPr>
            <a:lstStyle/>
            <a:p>
              <a:pPr algn="ctr"/>
              <a:r>
                <a:rPr lang="en-US" sz="1100" b="1" dirty="0" smtClean="0">
                  <a:solidFill>
                    <a:srgbClr val="000000"/>
                  </a:solidFill>
                  <a:latin typeface="Tahoma"/>
                  <a:cs typeface="Tahoma"/>
                </a:rPr>
                <a:t>dogmatism</a:t>
              </a:r>
              <a:endParaRPr lang="en-US" sz="1100" b="1" dirty="0">
                <a:solidFill>
                  <a:srgbClr val="000000"/>
                </a:solidFill>
                <a:latin typeface="Tahoma"/>
                <a:cs typeface="Tahoma"/>
              </a:endParaRPr>
            </a:p>
          </p:txBody>
        </p:sp>
        <p:sp>
          <p:nvSpPr>
            <p:cNvPr id="94" name="Text Box 21"/>
            <p:cNvSpPr txBox="1">
              <a:spLocks noChangeArrowheads="1"/>
            </p:cNvSpPr>
            <p:nvPr/>
          </p:nvSpPr>
          <p:spPr bwMode="auto">
            <a:xfrm>
              <a:off x="6732240" y="6021288"/>
              <a:ext cx="20882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ts val="0"/>
                </a:spcBef>
              </a:pPr>
              <a:r>
                <a:rPr lang="en-US" sz="1400" i="1" dirty="0" smtClean="0">
                  <a:latin typeface="Tahoma"/>
                  <a:cs typeface="Tahoma"/>
                </a:rPr>
                <a:t>Three dangers</a:t>
              </a:r>
              <a:endParaRPr lang="en-US" sz="1400" i="1" dirty="0">
                <a:latin typeface="Tahoma"/>
                <a:cs typeface="Tahoma"/>
              </a:endParaRPr>
            </a:p>
          </p:txBody>
        </p:sp>
        <p:sp>
          <p:nvSpPr>
            <p:cNvPr id="91" name="TextBox 90"/>
            <p:cNvSpPr txBox="1">
              <a:spLocks noChangeAspect="1"/>
            </p:cNvSpPr>
            <p:nvPr/>
          </p:nvSpPr>
          <p:spPr>
            <a:xfrm rot="14399923">
              <a:off x="7101225" y="4296454"/>
              <a:ext cx="1367999" cy="1346905"/>
            </a:xfrm>
            <a:prstGeom prst="rect">
              <a:avLst/>
            </a:prstGeom>
            <a:noFill/>
          </p:spPr>
          <p:txBody>
            <a:bodyPr wrap="square" rtlCol="0">
              <a:prstTxWarp prst="textArchUp">
                <a:avLst/>
              </a:prstTxWarp>
              <a:spAutoFit/>
            </a:bodyPr>
            <a:lstStyle/>
            <a:p>
              <a:pPr algn="ctr"/>
              <a:r>
                <a:rPr lang="en-US" sz="1100" b="1" dirty="0" smtClean="0">
                  <a:solidFill>
                    <a:srgbClr val="000000"/>
                  </a:solidFill>
                  <a:latin typeface="Tahoma"/>
                  <a:cs typeface="Tahoma"/>
                </a:rPr>
                <a:t>spiritualism</a:t>
              </a:r>
              <a:endParaRPr lang="en-US" sz="1100" b="1" dirty="0">
                <a:solidFill>
                  <a:srgbClr val="000000"/>
                </a:solidFill>
                <a:latin typeface="Tahoma"/>
                <a:cs typeface="Tahoma"/>
              </a:endParaRPr>
            </a:p>
          </p:txBody>
        </p:sp>
        <p:sp>
          <p:nvSpPr>
            <p:cNvPr id="92" name="TextBox 91"/>
            <p:cNvSpPr txBox="1">
              <a:spLocks noChangeAspect="1"/>
            </p:cNvSpPr>
            <p:nvPr/>
          </p:nvSpPr>
          <p:spPr>
            <a:xfrm>
              <a:off x="7101224" y="4293249"/>
              <a:ext cx="1367999" cy="1367999"/>
            </a:xfrm>
            <a:prstGeom prst="rect">
              <a:avLst/>
            </a:prstGeom>
            <a:noFill/>
          </p:spPr>
          <p:txBody>
            <a:bodyPr wrap="square" rtlCol="0">
              <a:prstTxWarp prst="textArchUp">
                <a:avLst/>
              </a:prstTxWarp>
              <a:spAutoFit/>
            </a:bodyPr>
            <a:lstStyle/>
            <a:p>
              <a:pPr algn="ctr"/>
              <a:r>
                <a:rPr lang="en-US" sz="1100" b="1" dirty="0" smtClean="0">
                  <a:solidFill>
                    <a:srgbClr val="000000"/>
                  </a:solidFill>
                  <a:latin typeface="Tahoma"/>
                  <a:cs typeface="Tahoma"/>
                </a:rPr>
                <a:t>syncretism</a:t>
              </a:r>
              <a:endParaRPr lang="en-US" sz="1100" b="1" dirty="0">
                <a:solidFill>
                  <a:srgbClr val="000000"/>
                </a:solidFill>
                <a:latin typeface="Tahoma"/>
                <a:cs typeface="Tahoma"/>
              </a:endParaRPr>
            </a:p>
          </p:txBody>
        </p:sp>
      </p:grpSp>
      <p:sp>
        <p:nvSpPr>
          <p:cNvPr id="10" name="Footer Placeholder 9"/>
          <p:cNvSpPr>
            <a:spLocks noGrp="1"/>
          </p:cNvSpPr>
          <p:nvPr>
            <p:ph type="ftr" sz="quarter" idx="11"/>
          </p:nvPr>
        </p:nvSpPr>
        <p:spPr/>
        <p:txBody>
          <a:bodyPr/>
          <a:lstStyle/>
          <a:p>
            <a:pPr>
              <a:defRPr/>
            </a:pPr>
            <a:r>
              <a:rPr lang="en-US" dirty="0" smtClean="0">
                <a:latin typeface="Verdana"/>
                <a:cs typeface="Verdana"/>
              </a:rPr>
              <a:t>3colorsofministry.org</a:t>
            </a:r>
            <a:endParaRPr lang="en-US" dirty="0">
              <a:latin typeface="Verdana"/>
              <a:cs typeface="Verdana"/>
            </a:endParaRPr>
          </a:p>
        </p:txBody>
      </p:sp>
    </p:spTree>
    <p:extLst>
      <p:ext uri="{BB962C8B-B14F-4D97-AF65-F5344CB8AC3E}">
        <p14:creationId xmlns:p14="http://schemas.microsoft.com/office/powerpoint/2010/main" val="297766450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up)">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The gift of organization</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1" name="TextBox 30"/>
          <p:cNvSpPr txBox="1"/>
          <p:nvPr/>
        </p:nvSpPr>
        <p:spPr>
          <a:xfrm>
            <a:off x="899592" y="4437112"/>
            <a:ext cx="2232248" cy="1015663"/>
          </a:xfrm>
          <a:prstGeom prst="rect">
            <a:avLst/>
          </a:prstGeom>
          <a:noFill/>
        </p:spPr>
        <p:txBody>
          <a:bodyPr wrap="square" rtlCol="0">
            <a:spAutoFit/>
          </a:bodyPr>
          <a:lstStyle/>
          <a:p>
            <a:pPr algn="r"/>
            <a:r>
              <a:rPr lang="en-US" sz="1200" i="1" dirty="0" smtClean="0">
                <a:latin typeface="Tahoma"/>
                <a:cs typeface="Tahoma"/>
              </a:rPr>
              <a:t>This gift enables you to understand goals for specific areas of ministry and to draft effective plans toward reaching these goals.</a:t>
            </a:r>
            <a:endParaRPr lang="en-US" sz="1200" i="1" dirty="0">
              <a:latin typeface="Tahoma"/>
              <a:cs typeface="Tahoma"/>
            </a:endParaRPr>
          </a:p>
        </p:txBody>
      </p:sp>
      <p:sp>
        <p:nvSpPr>
          <p:cNvPr id="33" name="TextBox 32"/>
          <p:cNvSpPr txBox="1"/>
          <p:nvPr/>
        </p:nvSpPr>
        <p:spPr>
          <a:xfrm>
            <a:off x="3347864" y="1032118"/>
            <a:ext cx="5760640" cy="4247316"/>
          </a:xfrm>
          <a:prstGeom prst="rect">
            <a:avLst/>
          </a:prstGeom>
          <a:noFill/>
        </p:spPr>
        <p:txBody>
          <a:bodyPr wrap="square" rtlCol="0">
            <a:spAutoFit/>
          </a:bodyPr>
          <a:lstStyle/>
          <a:p>
            <a:r>
              <a:rPr lang="en-US" sz="1200" dirty="0">
                <a:latin typeface="Tahoma"/>
                <a:cs typeface="Tahoma"/>
              </a:rPr>
              <a:t>The Greek word for “organizer” can also be translated “</a:t>
            </a:r>
            <a:r>
              <a:rPr lang="en-US" sz="1200" dirty="0" err="1">
                <a:latin typeface="Tahoma"/>
                <a:cs typeface="Tahoma"/>
              </a:rPr>
              <a:t>steerer</a:t>
            </a:r>
            <a:r>
              <a:rPr lang="en-US" sz="1200" dirty="0">
                <a:latin typeface="Tahoma"/>
                <a:cs typeface="Tahoma"/>
              </a:rPr>
              <a:t>,” the person on a ship whose job it is to </a:t>
            </a:r>
            <a:r>
              <a:rPr lang="en-US" sz="1200" dirty="0" smtClean="0">
                <a:latin typeface="Tahoma"/>
                <a:cs typeface="Tahoma"/>
              </a:rPr>
              <a:t>mediate </a:t>
            </a:r>
            <a:r>
              <a:rPr lang="en-US" sz="1200" dirty="0">
                <a:latin typeface="Tahoma"/>
                <a:cs typeface="Tahoma"/>
              </a:rPr>
              <a:t>between the captain and the rest of the crew. The difference between the gift of leadership and the gift of </a:t>
            </a:r>
            <a:r>
              <a:rPr lang="en-US" sz="1200" dirty="0" smtClean="0">
                <a:latin typeface="Tahoma"/>
                <a:cs typeface="Tahoma"/>
              </a:rPr>
              <a:t>organization </a:t>
            </a:r>
            <a:r>
              <a:rPr lang="en-US" sz="1200" dirty="0">
                <a:latin typeface="Tahoma"/>
                <a:cs typeface="Tahoma"/>
              </a:rPr>
              <a:t>relates to the difference between the captain and the </a:t>
            </a:r>
            <a:r>
              <a:rPr lang="en-US" sz="1200" dirty="0" err="1">
                <a:latin typeface="Tahoma"/>
                <a:cs typeface="Tahoma"/>
              </a:rPr>
              <a:t>steerer</a:t>
            </a:r>
            <a:r>
              <a:rPr lang="en-US" sz="1200" dirty="0">
                <a:latin typeface="Tahoma"/>
                <a:cs typeface="Tahoma"/>
              </a:rPr>
              <a:t> of a ship. The captain makes the basic decisions regarding the route of the ship, and the helmsman guides the ship safely to her intended destination</a:t>
            </a:r>
            <a:r>
              <a:rPr lang="en-US" sz="1200" dirty="0" smtClean="0">
                <a:latin typeface="Tahoma"/>
                <a:cs typeface="Tahoma"/>
              </a:rPr>
              <a:t>.</a:t>
            </a:r>
          </a:p>
          <a:p>
            <a:endParaRPr lang="en-US" sz="1200" b="1" dirty="0">
              <a:latin typeface="Tahoma"/>
              <a:cs typeface="Tahoma"/>
            </a:endParaRPr>
          </a:p>
          <a:p>
            <a:r>
              <a:rPr lang="en-US" sz="1200" b="1" dirty="0" smtClean="0">
                <a:latin typeface="Tahoma"/>
                <a:cs typeface="Tahoma"/>
              </a:rPr>
              <a:t>Scripture references</a:t>
            </a:r>
          </a:p>
          <a:p>
            <a:pPr>
              <a:spcBef>
                <a:spcPts val="600"/>
              </a:spcBef>
            </a:pPr>
            <a:r>
              <a:rPr lang="en-US" sz="1200" b="1" dirty="0">
                <a:latin typeface="Tahoma"/>
                <a:cs typeface="Tahoma"/>
              </a:rPr>
              <a:t>Exodus 18:13-27,</a:t>
            </a:r>
            <a:r>
              <a:rPr lang="en-US" sz="1200" dirty="0">
                <a:latin typeface="Tahoma"/>
                <a:cs typeface="Tahoma"/>
              </a:rPr>
              <a:t> 1 Corinthians 12:</a:t>
            </a:r>
            <a:r>
              <a:rPr lang="en-US" sz="1200" dirty="0" smtClean="0">
                <a:latin typeface="Tahoma"/>
                <a:cs typeface="Tahoma"/>
              </a:rPr>
              <a:t>28</a:t>
            </a:r>
          </a:p>
          <a:p>
            <a:pPr>
              <a:spcBef>
                <a:spcPts val="600"/>
              </a:spcBef>
            </a:pPr>
            <a:r>
              <a:rPr lang="en-US" sz="1200" b="1" dirty="0" smtClean="0">
                <a:latin typeface="Tahoma"/>
                <a:cs typeface="Tahoma"/>
              </a:rPr>
              <a:t>Possible tasks</a:t>
            </a:r>
          </a:p>
          <a:p>
            <a:pPr>
              <a:spcBef>
                <a:spcPts val="600"/>
              </a:spcBef>
            </a:pPr>
            <a:r>
              <a:rPr lang="en-US" sz="1200" dirty="0">
                <a:latin typeface="Tahoma"/>
                <a:cs typeface="Tahoma"/>
              </a:rPr>
              <a:t>Area superintendent, overseer of ministry area(s), church growth planning, organization of events (such as workshops, conferences, concerts), finances, church celebrations, </a:t>
            </a:r>
            <a:r>
              <a:rPr lang="en-US" sz="1200" dirty="0" smtClean="0">
                <a:latin typeface="Tahoma"/>
                <a:cs typeface="Tahoma"/>
              </a:rPr>
              <a:t>evangelistic </a:t>
            </a:r>
            <a:r>
              <a:rPr lang="en-US" sz="1200" dirty="0">
                <a:latin typeface="Tahoma"/>
                <a:cs typeface="Tahoma"/>
              </a:rPr>
              <a:t>campaigns, coordination of small groups, librarian, leadership in ministry teams, creative worship forms, project planning, preparing church retreats, computer work ..</a:t>
            </a:r>
            <a:r>
              <a:rPr lang="en-US" sz="1200" dirty="0" smtClean="0">
                <a:latin typeface="Tahoma"/>
                <a:cs typeface="Tahoma"/>
              </a:rPr>
              <a:t>.</a:t>
            </a:r>
          </a:p>
          <a:p>
            <a:pPr>
              <a:spcBef>
                <a:spcPts val="600"/>
              </a:spcBef>
            </a:pPr>
            <a:r>
              <a:rPr lang="en-US" sz="1200" b="1" dirty="0" smtClean="0">
                <a:latin typeface="Tahoma"/>
                <a:cs typeface="Tahoma"/>
              </a:rPr>
              <a:t>Questions</a:t>
            </a:r>
          </a:p>
          <a:p>
            <a:pPr marL="285750" indent="-285750">
              <a:spcBef>
                <a:spcPts val="600"/>
              </a:spcBef>
              <a:buFont typeface="Arial"/>
              <a:buChar char="•"/>
            </a:pPr>
            <a:r>
              <a:rPr lang="en-US" sz="1200" dirty="0">
                <a:latin typeface="Tahoma"/>
                <a:cs typeface="Tahoma"/>
              </a:rPr>
              <a:t>Which tasks in your church could be carried out more effectively if people with this gift were to get involved?</a:t>
            </a:r>
          </a:p>
          <a:p>
            <a:pPr marL="285750" indent="-285750">
              <a:spcBef>
                <a:spcPts val="600"/>
              </a:spcBef>
              <a:buFont typeface="Arial"/>
              <a:buChar char="•"/>
            </a:pPr>
            <a:r>
              <a:rPr lang="en-US" sz="1200" dirty="0" smtClean="0">
                <a:latin typeface="Tahoma"/>
                <a:cs typeface="Tahoma"/>
              </a:rPr>
              <a:t>What, if anything, stands in the way of delegating these tasks to someone with the gift of organization?</a:t>
            </a:r>
            <a:endParaRPr lang="en-US" sz="1200" dirty="0">
              <a:latin typeface="Tahoma"/>
              <a:cs typeface="Tahoma"/>
            </a:endParaRPr>
          </a:p>
        </p:txBody>
      </p:sp>
      <p:pic>
        <p:nvPicPr>
          <p:cNvPr id="2" name="Picture 1" descr="3comin-p110.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9230" y="2276872"/>
            <a:ext cx="2306626" cy="2232248"/>
          </a:xfrm>
          <a:prstGeom prst="rect">
            <a:avLst/>
          </a:prstGeom>
        </p:spPr>
      </p:pic>
      <p:sp>
        <p:nvSpPr>
          <p:cNvPr id="7" name="TextBox 6">
            <a:hlinkClick r:id="rId4" action="ppaction://hlinksldjump" highlightClick="1"/>
          </p:cNvPr>
          <p:cNvSpPr txBox="1"/>
          <p:nvPr/>
        </p:nvSpPr>
        <p:spPr>
          <a:xfrm>
            <a:off x="3203848" y="6237312"/>
            <a:ext cx="2736304" cy="306467"/>
          </a:xfrm>
          <a:prstGeom prst="roundRect">
            <a:avLst/>
          </a:prstGeom>
          <a:solidFill>
            <a:srgbClr val="6D73A2"/>
          </a:solidFill>
          <a:scene3d>
            <a:camera prst="orthographicFront"/>
            <a:lightRig rig="threePt" dir="t"/>
          </a:scene3d>
          <a:sp3d>
            <a:bevelT/>
          </a:sp3d>
        </p:spPr>
        <p:txBody>
          <a:bodyPr wrap="square" rtlCol="0">
            <a:spAutoFit/>
          </a:bodyPr>
          <a:lstStyle/>
          <a:p>
            <a:pPr algn="ctr"/>
            <a:r>
              <a:rPr lang="en-US" sz="1200" dirty="0" smtClean="0">
                <a:latin typeface="Tahoma"/>
                <a:cs typeface="Tahoma"/>
              </a:rPr>
              <a:t>Return to </a:t>
            </a:r>
            <a:r>
              <a:rPr lang="en-US" sz="1200" dirty="0">
                <a:latin typeface="Tahoma"/>
                <a:cs typeface="Tahoma"/>
              </a:rPr>
              <a:t>g</a:t>
            </a:r>
            <a:r>
              <a:rPr lang="en-US" sz="1200" dirty="0" smtClean="0">
                <a:latin typeface="Tahoma"/>
                <a:cs typeface="Tahoma"/>
              </a:rPr>
              <a:t>ift </a:t>
            </a:r>
            <a:r>
              <a:rPr lang="en-US" sz="1200" dirty="0">
                <a:latin typeface="Tahoma"/>
                <a:cs typeface="Tahoma"/>
              </a:rPr>
              <a:t>d</a:t>
            </a:r>
            <a:r>
              <a:rPr lang="en-US" sz="1200" dirty="0" smtClean="0">
                <a:latin typeface="Tahoma"/>
                <a:cs typeface="Tahoma"/>
              </a:rPr>
              <a:t>escription index</a:t>
            </a:r>
            <a:endParaRPr lang="en-US" sz="1200" dirty="0">
              <a:latin typeface="Tahoma"/>
              <a:cs typeface="Tahoma"/>
            </a:endParaRPr>
          </a:p>
        </p:txBody>
      </p:sp>
    </p:spTree>
    <p:extLst>
      <p:ext uri="{BB962C8B-B14F-4D97-AF65-F5344CB8AC3E}">
        <p14:creationId xmlns:p14="http://schemas.microsoft.com/office/powerpoint/2010/main" val="237502464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The gift of voluntary poverty</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1" name="TextBox 30"/>
          <p:cNvSpPr txBox="1"/>
          <p:nvPr/>
        </p:nvSpPr>
        <p:spPr>
          <a:xfrm>
            <a:off x="899592" y="4437112"/>
            <a:ext cx="2232248" cy="1015663"/>
          </a:xfrm>
          <a:prstGeom prst="rect">
            <a:avLst/>
          </a:prstGeom>
          <a:noFill/>
        </p:spPr>
        <p:txBody>
          <a:bodyPr wrap="square" rtlCol="0">
            <a:spAutoFit/>
          </a:bodyPr>
          <a:lstStyle/>
          <a:p>
            <a:pPr algn="r"/>
            <a:r>
              <a:rPr lang="en-US" sz="1200" i="1" dirty="0" smtClean="0">
                <a:latin typeface="Tahoma"/>
                <a:cs typeface="Tahoma"/>
              </a:rPr>
              <a:t>This gift enables you to deny yourself material well-being so that you can maintain a standard of living that parallels the poor.</a:t>
            </a:r>
            <a:endParaRPr lang="en-US" sz="1200" i="1" dirty="0">
              <a:latin typeface="Tahoma"/>
              <a:cs typeface="Tahoma"/>
            </a:endParaRPr>
          </a:p>
        </p:txBody>
      </p:sp>
      <p:sp>
        <p:nvSpPr>
          <p:cNvPr id="33" name="TextBox 32"/>
          <p:cNvSpPr txBox="1"/>
          <p:nvPr/>
        </p:nvSpPr>
        <p:spPr>
          <a:xfrm>
            <a:off x="3347864" y="1032118"/>
            <a:ext cx="5760640" cy="4247316"/>
          </a:xfrm>
          <a:prstGeom prst="rect">
            <a:avLst/>
          </a:prstGeom>
          <a:noFill/>
        </p:spPr>
        <p:txBody>
          <a:bodyPr wrap="square" rtlCol="0">
            <a:spAutoFit/>
          </a:bodyPr>
          <a:lstStyle/>
          <a:p>
            <a:r>
              <a:rPr lang="en-US" sz="1200" dirty="0">
                <a:latin typeface="Tahoma"/>
                <a:cs typeface="Tahoma"/>
              </a:rPr>
              <a:t>In our understanding of the gift of voluntary poverty, the word “voluntary” is essential. Not everyone with a modest lifestyle has this gift. Rather, the gift of voluntary poverty is exercised by those who could maintain a higher standard of living but consciously choose not to. Don‘t confuse this gift with that of “giving.” It is true that almost everyone who has the gift of voluntary poverty also has the gift of giving (92 percent have “giving” among their five most prominent manifest gifts). The inverse is not true, however. Our research states that only 15 percent of the Christians with the gift of giving also have the gift of voluntary poverty</a:t>
            </a:r>
            <a:r>
              <a:rPr lang="en-US" sz="1200" dirty="0" smtClean="0">
                <a:latin typeface="Tahoma"/>
                <a:cs typeface="Tahoma"/>
              </a:rPr>
              <a:t>.</a:t>
            </a:r>
          </a:p>
          <a:p>
            <a:endParaRPr lang="en-US" sz="1200" b="1" dirty="0">
              <a:latin typeface="Tahoma"/>
              <a:cs typeface="Tahoma"/>
            </a:endParaRPr>
          </a:p>
          <a:p>
            <a:r>
              <a:rPr lang="en-US" sz="1200" b="1" dirty="0" smtClean="0">
                <a:latin typeface="Tahoma"/>
                <a:cs typeface="Tahoma"/>
              </a:rPr>
              <a:t>Scripture references</a:t>
            </a:r>
          </a:p>
          <a:p>
            <a:pPr>
              <a:spcBef>
                <a:spcPts val="600"/>
              </a:spcBef>
            </a:pPr>
            <a:r>
              <a:rPr lang="en-US" sz="1200" dirty="0">
                <a:latin typeface="Tahoma"/>
                <a:cs typeface="Tahoma"/>
              </a:rPr>
              <a:t>Acts 2:44-45, </a:t>
            </a:r>
            <a:r>
              <a:rPr lang="en-US" sz="1200" b="1" dirty="0">
                <a:latin typeface="Tahoma"/>
                <a:cs typeface="Tahoma"/>
              </a:rPr>
              <a:t>Acts 4:32-37,</a:t>
            </a:r>
            <a:r>
              <a:rPr lang="en-US" sz="1200" dirty="0">
                <a:latin typeface="Tahoma"/>
                <a:cs typeface="Tahoma"/>
              </a:rPr>
              <a:t> 1 Corinthians 13:3, 2 </a:t>
            </a:r>
            <a:r>
              <a:rPr lang="en-US" sz="1200" dirty="0" err="1">
                <a:latin typeface="Tahoma"/>
                <a:cs typeface="Tahoma"/>
              </a:rPr>
              <a:t>Corinthi</a:t>
            </a:r>
            <a:r>
              <a:rPr lang="en-US" sz="1200" dirty="0">
                <a:latin typeface="Tahoma"/>
                <a:cs typeface="Tahoma"/>
              </a:rPr>
              <a:t>- </a:t>
            </a:r>
            <a:r>
              <a:rPr lang="en-US" sz="1200" dirty="0" err="1">
                <a:latin typeface="Tahoma"/>
                <a:cs typeface="Tahoma"/>
              </a:rPr>
              <a:t>ans</a:t>
            </a:r>
            <a:r>
              <a:rPr lang="en-US" sz="1200" dirty="0">
                <a:latin typeface="Tahoma"/>
                <a:cs typeface="Tahoma"/>
              </a:rPr>
              <a:t> 6:10, Philippians 4:11-13</a:t>
            </a:r>
          </a:p>
          <a:p>
            <a:pPr>
              <a:spcBef>
                <a:spcPts val="600"/>
              </a:spcBef>
            </a:pPr>
            <a:r>
              <a:rPr lang="en-US" sz="1200" b="1" dirty="0" smtClean="0">
                <a:latin typeface="Tahoma"/>
                <a:cs typeface="Tahoma"/>
              </a:rPr>
              <a:t>Possible tasks</a:t>
            </a:r>
          </a:p>
          <a:p>
            <a:pPr>
              <a:spcBef>
                <a:spcPts val="600"/>
              </a:spcBef>
            </a:pPr>
            <a:r>
              <a:rPr lang="en-US" sz="1200" dirty="0">
                <a:latin typeface="Tahoma"/>
                <a:cs typeface="Tahoma"/>
              </a:rPr>
              <a:t>Foreign missions, ministry to the underprivileged, ministry to the homeless and refugees, community outreach, living in a </a:t>
            </a:r>
            <a:r>
              <a:rPr lang="en-US" sz="1200" dirty="0" smtClean="0">
                <a:latin typeface="Tahoma"/>
                <a:cs typeface="Tahoma"/>
              </a:rPr>
              <a:t>monastery, pioneer work …</a:t>
            </a:r>
          </a:p>
          <a:p>
            <a:pPr>
              <a:spcBef>
                <a:spcPts val="600"/>
              </a:spcBef>
            </a:pPr>
            <a:r>
              <a:rPr lang="en-US" sz="1200" b="1" dirty="0" smtClean="0">
                <a:latin typeface="Tahoma"/>
                <a:cs typeface="Tahoma"/>
              </a:rPr>
              <a:t>Questions</a:t>
            </a:r>
          </a:p>
          <a:p>
            <a:pPr marL="285750" indent="-285750">
              <a:spcBef>
                <a:spcPts val="600"/>
              </a:spcBef>
              <a:buFont typeface="Arial"/>
              <a:buChar char="•"/>
            </a:pPr>
            <a:r>
              <a:rPr lang="en-US" sz="1200" dirty="0">
                <a:latin typeface="Tahoma"/>
                <a:cs typeface="Tahoma"/>
              </a:rPr>
              <a:t>Reflect on the life of someone like Mother Teresa. Do you think that this lifestyle is a great personal sacrifice for that person? Or do you think that perhaps he or she is happier living that way</a:t>
            </a:r>
            <a:r>
              <a:rPr lang="en-US" sz="1200" dirty="0" smtClean="0">
                <a:latin typeface="Tahoma"/>
                <a:cs typeface="Tahoma"/>
              </a:rPr>
              <a:t>?</a:t>
            </a:r>
          </a:p>
          <a:p>
            <a:pPr marL="285750" indent="-285750">
              <a:spcBef>
                <a:spcPts val="600"/>
              </a:spcBef>
              <a:buFont typeface="Arial"/>
              <a:buChar char="•"/>
            </a:pPr>
            <a:r>
              <a:rPr lang="en-US" sz="1200" dirty="0" smtClean="0">
                <a:latin typeface="Tahoma"/>
                <a:cs typeface="Tahoma"/>
              </a:rPr>
              <a:t>Should every Christian lead a simple lifestyle, or only those who have this gift?</a:t>
            </a:r>
            <a:endParaRPr lang="en-US" sz="1200" dirty="0">
              <a:latin typeface="Tahoma"/>
              <a:cs typeface="Tahoma"/>
            </a:endParaRPr>
          </a:p>
        </p:txBody>
      </p:sp>
      <p:pic>
        <p:nvPicPr>
          <p:cNvPr id="2" name="Picture 1" descr="3comin-p111.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600" y="2276872"/>
            <a:ext cx="2313824" cy="2239214"/>
          </a:xfrm>
          <a:prstGeom prst="rect">
            <a:avLst/>
          </a:prstGeom>
        </p:spPr>
      </p:pic>
      <p:sp>
        <p:nvSpPr>
          <p:cNvPr id="7" name="TextBox 6">
            <a:hlinkClick r:id="rId4" action="ppaction://hlinksldjump" highlightClick="1"/>
          </p:cNvPr>
          <p:cNvSpPr txBox="1"/>
          <p:nvPr/>
        </p:nvSpPr>
        <p:spPr>
          <a:xfrm>
            <a:off x="3203848" y="6237312"/>
            <a:ext cx="2736304" cy="306467"/>
          </a:xfrm>
          <a:prstGeom prst="roundRect">
            <a:avLst/>
          </a:prstGeom>
          <a:solidFill>
            <a:srgbClr val="6D73A2"/>
          </a:solidFill>
          <a:scene3d>
            <a:camera prst="orthographicFront"/>
            <a:lightRig rig="threePt" dir="t"/>
          </a:scene3d>
          <a:sp3d>
            <a:bevelT/>
          </a:sp3d>
        </p:spPr>
        <p:txBody>
          <a:bodyPr wrap="square" rtlCol="0">
            <a:spAutoFit/>
          </a:bodyPr>
          <a:lstStyle/>
          <a:p>
            <a:pPr algn="ctr"/>
            <a:r>
              <a:rPr lang="en-US" sz="1200" dirty="0" smtClean="0">
                <a:latin typeface="Tahoma"/>
                <a:cs typeface="Tahoma"/>
              </a:rPr>
              <a:t>Return to </a:t>
            </a:r>
            <a:r>
              <a:rPr lang="en-US" sz="1200" dirty="0">
                <a:latin typeface="Tahoma"/>
                <a:cs typeface="Tahoma"/>
              </a:rPr>
              <a:t>g</a:t>
            </a:r>
            <a:r>
              <a:rPr lang="en-US" sz="1200" dirty="0" smtClean="0">
                <a:latin typeface="Tahoma"/>
                <a:cs typeface="Tahoma"/>
              </a:rPr>
              <a:t>ift </a:t>
            </a:r>
            <a:r>
              <a:rPr lang="en-US" sz="1200" dirty="0">
                <a:latin typeface="Tahoma"/>
                <a:cs typeface="Tahoma"/>
              </a:rPr>
              <a:t>d</a:t>
            </a:r>
            <a:r>
              <a:rPr lang="en-US" sz="1200" dirty="0" smtClean="0">
                <a:latin typeface="Tahoma"/>
                <a:cs typeface="Tahoma"/>
              </a:rPr>
              <a:t>escription index</a:t>
            </a:r>
            <a:endParaRPr lang="en-US" sz="1200" dirty="0">
              <a:latin typeface="Tahoma"/>
              <a:cs typeface="Tahoma"/>
            </a:endParaRPr>
          </a:p>
        </p:txBody>
      </p:sp>
    </p:spTree>
    <p:extLst>
      <p:ext uri="{BB962C8B-B14F-4D97-AF65-F5344CB8AC3E}">
        <p14:creationId xmlns:p14="http://schemas.microsoft.com/office/powerpoint/2010/main" val="221769735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The gift of wisdom</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1" name="TextBox 30"/>
          <p:cNvSpPr txBox="1"/>
          <p:nvPr/>
        </p:nvSpPr>
        <p:spPr>
          <a:xfrm>
            <a:off x="899592" y="4437112"/>
            <a:ext cx="2232248" cy="830997"/>
          </a:xfrm>
          <a:prstGeom prst="rect">
            <a:avLst/>
          </a:prstGeom>
          <a:noFill/>
        </p:spPr>
        <p:txBody>
          <a:bodyPr wrap="square" rtlCol="0">
            <a:spAutoFit/>
          </a:bodyPr>
          <a:lstStyle/>
          <a:p>
            <a:pPr algn="r"/>
            <a:r>
              <a:rPr lang="en-US" sz="1200" i="1" dirty="0" smtClean="0">
                <a:latin typeface="Tahoma"/>
                <a:cs typeface="Tahoma"/>
              </a:rPr>
              <a:t>This gift enables you to help others apply existing knowledge to specific situations.</a:t>
            </a:r>
            <a:endParaRPr lang="en-US" sz="1200" i="1" dirty="0">
              <a:latin typeface="Tahoma"/>
              <a:cs typeface="Tahoma"/>
            </a:endParaRPr>
          </a:p>
        </p:txBody>
      </p:sp>
      <p:sp>
        <p:nvSpPr>
          <p:cNvPr id="33" name="TextBox 32"/>
          <p:cNvSpPr txBox="1"/>
          <p:nvPr/>
        </p:nvSpPr>
        <p:spPr>
          <a:xfrm>
            <a:off x="3347864" y="1032118"/>
            <a:ext cx="5760640" cy="3877984"/>
          </a:xfrm>
          <a:prstGeom prst="rect">
            <a:avLst/>
          </a:prstGeom>
          <a:noFill/>
        </p:spPr>
        <p:txBody>
          <a:bodyPr wrap="square" rtlCol="0">
            <a:spAutoFit/>
          </a:bodyPr>
          <a:lstStyle/>
          <a:p>
            <a:r>
              <a:rPr lang="en-US" sz="1200" dirty="0">
                <a:latin typeface="Tahoma"/>
                <a:cs typeface="Tahoma"/>
              </a:rPr>
              <a:t>The gift of wisdom is to be distinguished from the gift of knowledge. Those with the gift of knowledge treat spiritual matters like a medical researcher who seeks to gain insight into physiology, genetics, or the effect of a vaccine through his or her lab work. Those with the gift of wisdom, on the other hand, can be compared to a </a:t>
            </a:r>
            <a:r>
              <a:rPr lang="en-US" sz="1200" dirty="0" smtClean="0">
                <a:latin typeface="Tahoma"/>
                <a:cs typeface="Tahoma"/>
              </a:rPr>
              <a:t>physician </a:t>
            </a:r>
            <a:r>
              <a:rPr lang="en-US" sz="1200" dirty="0">
                <a:latin typeface="Tahoma"/>
                <a:cs typeface="Tahoma"/>
              </a:rPr>
              <a:t>who offers a diagnosis and applies the medical research to each individual case. Caution: Some Christians refer to a “word of wisdom” when they really mean a prophetic </a:t>
            </a:r>
            <a:r>
              <a:rPr lang="en-US" sz="1200" dirty="0" smtClean="0">
                <a:latin typeface="Tahoma"/>
                <a:cs typeface="Tahoma"/>
              </a:rPr>
              <a:t>utterance </a:t>
            </a:r>
            <a:r>
              <a:rPr lang="en-US" sz="1200" dirty="0">
                <a:latin typeface="Tahoma"/>
                <a:cs typeface="Tahoma"/>
              </a:rPr>
              <a:t>(see page 132).</a:t>
            </a:r>
          </a:p>
          <a:p>
            <a:endParaRPr lang="en-US" sz="1200" b="1" dirty="0">
              <a:latin typeface="Tahoma"/>
              <a:cs typeface="Tahoma"/>
            </a:endParaRPr>
          </a:p>
          <a:p>
            <a:r>
              <a:rPr lang="en-US" sz="1200" b="1" dirty="0" smtClean="0">
                <a:latin typeface="Tahoma"/>
                <a:cs typeface="Tahoma"/>
              </a:rPr>
              <a:t>Scripture references</a:t>
            </a:r>
          </a:p>
          <a:p>
            <a:pPr>
              <a:spcBef>
                <a:spcPts val="600"/>
              </a:spcBef>
            </a:pPr>
            <a:r>
              <a:rPr lang="en-US" sz="1200" b="1" dirty="0">
                <a:latin typeface="Tahoma"/>
                <a:cs typeface="Tahoma"/>
              </a:rPr>
              <a:t>1 Kings 3:5-28</a:t>
            </a:r>
            <a:r>
              <a:rPr lang="en-US" sz="1200" dirty="0">
                <a:latin typeface="Tahoma"/>
                <a:cs typeface="Tahoma"/>
              </a:rPr>
              <a:t>, 1 Corinthians 12:7-8, James 3:13-</a:t>
            </a:r>
            <a:r>
              <a:rPr lang="en-US" sz="1200" dirty="0" smtClean="0">
                <a:latin typeface="Tahoma"/>
                <a:cs typeface="Tahoma"/>
              </a:rPr>
              <a:t>18</a:t>
            </a:r>
          </a:p>
          <a:p>
            <a:pPr>
              <a:spcBef>
                <a:spcPts val="600"/>
              </a:spcBef>
            </a:pPr>
            <a:r>
              <a:rPr lang="en-US" sz="1200" b="1" dirty="0" smtClean="0">
                <a:latin typeface="Tahoma"/>
                <a:cs typeface="Tahoma"/>
              </a:rPr>
              <a:t>Possible tasks</a:t>
            </a:r>
          </a:p>
          <a:p>
            <a:pPr>
              <a:spcBef>
                <a:spcPts val="600"/>
              </a:spcBef>
            </a:pPr>
            <a:r>
              <a:rPr lang="en-US" sz="1200" dirty="0">
                <a:latin typeface="Tahoma"/>
                <a:cs typeface="Tahoma"/>
              </a:rPr>
              <a:t>Counseling, conflict resolution, prayer team, career consulting, training courses, gift consulting, seminars, </a:t>
            </a:r>
            <a:r>
              <a:rPr lang="en-US" sz="1200" dirty="0" smtClean="0">
                <a:latin typeface="Tahoma"/>
                <a:cs typeface="Tahoma"/>
              </a:rPr>
              <a:t>coaching, online forums, church </a:t>
            </a:r>
            <a:r>
              <a:rPr lang="en-US" sz="1200" dirty="0">
                <a:latin typeface="Tahoma"/>
                <a:cs typeface="Tahoma"/>
              </a:rPr>
              <a:t>consulting ..</a:t>
            </a:r>
            <a:r>
              <a:rPr lang="en-US" sz="1200" dirty="0" smtClean="0">
                <a:latin typeface="Tahoma"/>
                <a:cs typeface="Tahoma"/>
              </a:rPr>
              <a:t>.</a:t>
            </a:r>
          </a:p>
          <a:p>
            <a:pPr>
              <a:spcBef>
                <a:spcPts val="600"/>
              </a:spcBef>
            </a:pPr>
            <a:r>
              <a:rPr lang="en-US" sz="1200" b="1" dirty="0" smtClean="0">
                <a:latin typeface="Tahoma"/>
                <a:cs typeface="Tahoma"/>
              </a:rPr>
              <a:t>Questions</a:t>
            </a:r>
          </a:p>
          <a:p>
            <a:pPr marL="285750" indent="-285750">
              <a:spcBef>
                <a:spcPts val="600"/>
              </a:spcBef>
              <a:buFont typeface="Arial"/>
              <a:buChar char="•"/>
            </a:pPr>
            <a:r>
              <a:rPr lang="en-US" sz="1200" dirty="0">
                <a:latin typeface="Tahoma"/>
                <a:cs typeface="Tahoma"/>
              </a:rPr>
              <a:t>When have you personally benefited from people that have this gift? Record the details of this experience</a:t>
            </a:r>
            <a:r>
              <a:rPr lang="en-US" sz="1200" dirty="0" smtClean="0">
                <a:latin typeface="Tahoma"/>
                <a:cs typeface="Tahoma"/>
              </a:rPr>
              <a:t>.</a:t>
            </a:r>
          </a:p>
          <a:p>
            <a:pPr marL="285750" indent="-285750">
              <a:spcBef>
                <a:spcPts val="600"/>
              </a:spcBef>
              <a:buFont typeface="Arial"/>
              <a:buChar char="•"/>
            </a:pPr>
            <a:r>
              <a:rPr lang="en-US" sz="1200" dirty="0" smtClean="0">
                <a:latin typeface="Tahoma"/>
                <a:cs typeface="Tahoma"/>
              </a:rPr>
              <a:t>Would it be valuable for your church to seek out a church consultant? Write down the advantages and disadvantages.</a:t>
            </a:r>
            <a:endParaRPr lang="en-US" sz="1200" dirty="0">
              <a:latin typeface="Tahoma"/>
              <a:cs typeface="Tahoma"/>
            </a:endParaRPr>
          </a:p>
        </p:txBody>
      </p:sp>
      <p:pic>
        <p:nvPicPr>
          <p:cNvPr id="2" name="Picture 1" descr="3comin-p112.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600" y="2276872"/>
            <a:ext cx="2331721" cy="2253100"/>
          </a:xfrm>
          <a:prstGeom prst="rect">
            <a:avLst/>
          </a:prstGeom>
        </p:spPr>
      </p:pic>
      <p:sp>
        <p:nvSpPr>
          <p:cNvPr id="7" name="TextBox 6">
            <a:hlinkClick r:id="rId4" action="ppaction://hlinksldjump" highlightClick="1"/>
          </p:cNvPr>
          <p:cNvSpPr txBox="1"/>
          <p:nvPr/>
        </p:nvSpPr>
        <p:spPr>
          <a:xfrm>
            <a:off x="3203848" y="6237312"/>
            <a:ext cx="2736304" cy="306467"/>
          </a:xfrm>
          <a:prstGeom prst="roundRect">
            <a:avLst/>
          </a:prstGeom>
          <a:solidFill>
            <a:srgbClr val="6D73A2"/>
          </a:solidFill>
          <a:scene3d>
            <a:camera prst="orthographicFront"/>
            <a:lightRig rig="threePt" dir="t"/>
          </a:scene3d>
          <a:sp3d>
            <a:bevelT/>
          </a:sp3d>
        </p:spPr>
        <p:txBody>
          <a:bodyPr wrap="square" rtlCol="0">
            <a:spAutoFit/>
          </a:bodyPr>
          <a:lstStyle/>
          <a:p>
            <a:pPr algn="ctr"/>
            <a:r>
              <a:rPr lang="en-US" sz="1200" dirty="0" smtClean="0">
                <a:latin typeface="Tahoma"/>
                <a:cs typeface="Tahoma"/>
              </a:rPr>
              <a:t>Return to </a:t>
            </a:r>
            <a:r>
              <a:rPr lang="en-US" sz="1200" dirty="0">
                <a:latin typeface="Tahoma"/>
                <a:cs typeface="Tahoma"/>
              </a:rPr>
              <a:t>g</a:t>
            </a:r>
            <a:r>
              <a:rPr lang="en-US" sz="1200" dirty="0" smtClean="0">
                <a:latin typeface="Tahoma"/>
                <a:cs typeface="Tahoma"/>
              </a:rPr>
              <a:t>ift </a:t>
            </a:r>
            <a:r>
              <a:rPr lang="en-US" sz="1200" dirty="0">
                <a:latin typeface="Tahoma"/>
                <a:cs typeface="Tahoma"/>
              </a:rPr>
              <a:t>d</a:t>
            </a:r>
            <a:r>
              <a:rPr lang="en-US" sz="1200" dirty="0" smtClean="0">
                <a:latin typeface="Tahoma"/>
                <a:cs typeface="Tahoma"/>
              </a:rPr>
              <a:t>escription index</a:t>
            </a:r>
            <a:endParaRPr lang="en-US" sz="1200" dirty="0">
              <a:latin typeface="Tahoma"/>
              <a:cs typeface="Tahoma"/>
            </a:endParaRPr>
          </a:p>
        </p:txBody>
      </p:sp>
    </p:spTree>
    <p:extLst>
      <p:ext uri="{BB962C8B-B14F-4D97-AF65-F5344CB8AC3E}">
        <p14:creationId xmlns:p14="http://schemas.microsoft.com/office/powerpoint/2010/main" val="357600670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The gift of apostle</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1" name="TextBox 30"/>
          <p:cNvSpPr txBox="1"/>
          <p:nvPr/>
        </p:nvSpPr>
        <p:spPr>
          <a:xfrm>
            <a:off x="899592" y="4437112"/>
            <a:ext cx="2232248" cy="830997"/>
          </a:xfrm>
          <a:prstGeom prst="rect">
            <a:avLst/>
          </a:prstGeom>
          <a:noFill/>
        </p:spPr>
        <p:txBody>
          <a:bodyPr wrap="square" rtlCol="0">
            <a:spAutoFit/>
          </a:bodyPr>
          <a:lstStyle/>
          <a:p>
            <a:pPr algn="r"/>
            <a:r>
              <a:rPr lang="en-US" sz="1200" i="1" dirty="0" smtClean="0">
                <a:latin typeface="Tahoma"/>
                <a:cs typeface="Tahoma"/>
              </a:rPr>
              <a:t>This gift enables you to be recognized as a spiritual leader by a variety of churches.</a:t>
            </a:r>
            <a:endParaRPr lang="en-US" sz="1200" i="1" dirty="0">
              <a:latin typeface="Tahoma"/>
              <a:cs typeface="Tahoma"/>
            </a:endParaRPr>
          </a:p>
        </p:txBody>
      </p:sp>
      <p:sp>
        <p:nvSpPr>
          <p:cNvPr id="33" name="TextBox 32"/>
          <p:cNvSpPr txBox="1"/>
          <p:nvPr/>
        </p:nvSpPr>
        <p:spPr>
          <a:xfrm>
            <a:off x="3347864" y="1032118"/>
            <a:ext cx="5760640" cy="3877984"/>
          </a:xfrm>
          <a:prstGeom prst="rect">
            <a:avLst/>
          </a:prstGeom>
          <a:noFill/>
        </p:spPr>
        <p:txBody>
          <a:bodyPr wrap="square" rtlCol="0">
            <a:spAutoFit/>
          </a:bodyPr>
          <a:lstStyle/>
          <a:p>
            <a:r>
              <a:rPr lang="en-US" sz="1200" dirty="0">
                <a:latin typeface="Tahoma"/>
                <a:cs typeface="Tahoma"/>
              </a:rPr>
              <a:t>The gift of apostle is by no means limited to the original twelve apostles. The New Testament offers examples of other men and women in apostolic ministry. An apostle‘s responsibility typically extends beyond his or her own local church. Their authority is independent of any office they may hold. People with this gift distinguish themselves through their farsighted perspective.</a:t>
            </a:r>
          </a:p>
          <a:p>
            <a:endParaRPr lang="en-US" sz="1200" b="1" dirty="0">
              <a:latin typeface="Tahoma"/>
              <a:cs typeface="Tahoma"/>
            </a:endParaRPr>
          </a:p>
          <a:p>
            <a:r>
              <a:rPr lang="en-US" sz="1200" b="1" dirty="0" smtClean="0">
                <a:latin typeface="Tahoma"/>
                <a:cs typeface="Tahoma"/>
              </a:rPr>
              <a:t>Scripture references</a:t>
            </a:r>
          </a:p>
          <a:p>
            <a:pPr>
              <a:spcBef>
                <a:spcPts val="600"/>
              </a:spcBef>
            </a:pPr>
            <a:r>
              <a:rPr lang="en-US" sz="1200" dirty="0">
                <a:latin typeface="Tahoma"/>
                <a:cs typeface="Tahoma"/>
              </a:rPr>
              <a:t>Matthew 10:2-15, John 13:12-17, Acts 8:14-25, Acts 14:14- 15, Acts 15:1-6, Romans 16:7, </a:t>
            </a:r>
            <a:r>
              <a:rPr lang="en-US" sz="1200" b="1" dirty="0">
                <a:latin typeface="Tahoma"/>
                <a:cs typeface="Tahoma"/>
              </a:rPr>
              <a:t>1 Corinthians 12:28-29, </a:t>
            </a:r>
            <a:r>
              <a:rPr lang="en-US" sz="1200" dirty="0">
                <a:latin typeface="Tahoma"/>
                <a:cs typeface="Tahoma"/>
              </a:rPr>
              <a:t>2 Corinthians 12:12, Galatians 1:1, Ephesians 4:11</a:t>
            </a:r>
          </a:p>
          <a:p>
            <a:pPr>
              <a:spcBef>
                <a:spcPts val="600"/>
              </a:spcBef>
            </a:pPr>
            <a:r>
              <a:rPr lang="en-US" sz="1200" b="1" dirty="0" smtClean="0">
                <a:latin typeface="Tahoma"/>
                <a:cs typeface="Tahoma"/>
              </a:rPr>
              <a:t>Possible tasks</a:t>
            </a:r>
          </a:p>
          <a:p>
            <a:pPr>
              <a:spcBef>
                <a:spcPts val="600"/>
              </a:spcBef>
            </a:pPr>
            <a:r>
              <a:rPr lang="en-US" sz="1200" dirty="0">
                <a:latin typeface="Tahoma"/>
                <a:cs typeface="Tahoma"/>
              </a:rPr>
              <a:t>Church planting, church consulting, long-term planning, regional/denominational responsibilities, </a:t>
            </a:r>
            <a:r>
              <a:rPr lang="en-US" sz="1200" dirty="0" smtClean="0">
                <a:latin typeface="Tahoma"/>
                <a:cs typeface="Tahoma"/>
              </a:rPr>
              <a:t>interdenominational </a:t>
            </a:r>
            <a:r>
              <a:rPr lang="en-US" sz="1200" dirty="0">
                <a:latin typeface="Tahoma"/>
                <a:cs typeface="Tahoma"/>
              </a:rPr>
              <a:t>work, foreign missions ..</a:t>
            </a:r>
            <a:r>
              <a:rPr lang="en-US" sz="1200" dirty="0" smtClean="0">
                <a:latin typeface="Tahoma"/>
                <a:cs typeface="Tahoma"/>
              </a:rPr>
              <a:t>.</a:t>
            </a:r>
          </a:p>
          <a:p>
            <a:pPr>
              <a:spcBef>
                <a:spcPts val="600"/>
              </a:spcBef>
            </a:pPr>
            <a:r>
              <a:rPr lang="en-US" sz="1200" b="1" dirty="0" smtClean="0">
                <a:latin typeface="Tahoma"/>
                <a:cs typeface="Tahoma"/>
              </a:rPr>
              <a:t>Questions</a:t>
            </a:r>
          </a:p>
          <a:p>
            <a:pPr marL="285750" indent="-285750">
              <a:spcBef>
                <a:spcPts val="600"/>
              </a:spcBef>
              <a:buFont typeface="Arial"/>
              <a:buChar char="•"/>
            </a:pPr>
            <a:r>
              <a:rPr lang="en-US" sz="1200" dirty="0">
                <a:latin typeface="Tahoma"/>
                <a:cs typeface="Tahoma"/>
              </a:rPr>
              <a:t>Does each regional or national church leader (e.g., bishop, </a:t>
            </a:r>
            <a:r>
              <a:rPr lang="en-US" sz="1200" dirty="0" err="1">
                <a:latin typeface="Tahoma"/>
                <a:cs typeface="Tahoma"/>
              </a:rPr>
              <a:t>superin</a:t>
            </a:r>
            <a:r>
              <a:rPr lang="en-US" sz="1200" dirty="0">
                <a:latin typeface="Tahoma"/>
                <a:cs typeface="Tahoma"/>
              </a:rPr>
              <a:t>- </a:t>
            </a:r>
            <a:r>
              <a:rPr lang="en-US" sz="1200" dirty="0" err="1">
                <a:latin typeface="Tahoma"/>
                <a:cs typeface="Tahoma"/>
              </a:rPr>
              <a:t>tendent</a:t>
            </a:r>
            <a:r>
              <a:rPr lang="en-US" sz="1200" dirty="0">
                <a:latin typeface="Tahoma"/>
                <a:cs typeface="Tahoma"/>
              </a:rPr>
              <a:t>, etc.) have to have an apostolic gift? Why, or why not</a:t>
            </a:r>
            <a:r>
              <a:rPr lang="en-US" sz="1200" dirty="0" smtClean="0">
                <a:latin typeface="Tahoma"/>
                <a:cs typeface="Tahoma"/>
              </a:rPr>
              <a:t>?</a:t>
            </a:r>
          </a:p>
          <a:p>
            <a:pPr marL="285750" indent="-285750">
              <a:spcBef>
                <a:spcPts val="600"/>
              </a:spcBef>
              <a:buFont typeface="Arial"/>
              <a:buChar char="•"/>
            </a:pPr>
            <a:r>
              <a:rPr lang="en-US" sz="1200" dirty="0">
                <a:latin typeface="Tahoma"/>
                <a:cs typeface="Tahoma"/>
              </a:rPr>
              <a:t>In your opinion, do the regional leaders of your church have an apostolic gift? Explain.</a:t>
            </a:r>
          </a:p>
        </p:txBody>
      </p:sp>
      <p:pic>
        <p:nvPicPr>
          <p:cNvPr id="2" name="Picture 1" descr="3comin-p114.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600" y="2276872"/>
            <a:ext cx="2304257" cy="2231803"/>
          </a:xfrm>
          <a:prstGeom prst="rect">
            <a:avLst/>
          </a:prstGeom>
        </p:spPr>
      </p:pic>
      <p:sp>
        <p:nvSpPr>
          <p:cNvPr id="7" name="TextBox 6">
            <a:hlinkClick r:id="rId4" action="ppaction://hlinksldjump" highlightClick="1"/>
          </p:cNvPr>
          <p:cNvSpPr txBox="1"/>
          <p:nvPr/>
        </p:nvSpPr>
        <p:spPr>
          <a:xfrm>
            <a:off x="3203848" y="6237312"/>
            <a:ext cx="2736304" cy="306467"/>
          </a:xfrm>
          <a:prstGeom prst="roundRect">
            <a:avLst/>
          </a:prstGeom>
          <a:solidFill>
            <a:srgbClr val="6D73A2"/>
          </a:solidFill>
          <a:scene3d>
            <a:camera prst="orthographicFront"/>
            <a:lightRig rig="threePt" dir="t"/>
          </a:scene3d>
          <a:sp3d>
            <a:bevelT/>
          </a:sp3d>
        </p:spPr>
        <p:txBody>
          <a:bodyPr wrap="square" rtlCol="0">
            <a:spAutoFit/>
          </a:bodyPr>
          <a:lstStyle/>
          <a:p>
            <a:pPr algn="ctr"/>
            <a:r>
              <a:rPr lang="en-US" sz="1200" dirty="0" smtClean="0">
                <a:latin typeface="Tahoma"/>
                <a:cs typeface="Tahoma"/>
              </a:rPr>
              <a:t>Return to </a:t>
            </a:r>
            <a:r>
              <a:rPr lang="en-US" sz="1200" dirty="0">
                <a:latin typeface="Tahoma"/>
                <a:cs typeface="Tahoma"/>
              </a:rPr>
              <a:t>g</a:t>
            </a:r>
            <a:r>
              <a:rPr lang="en-US" sz="1200" dirty="0" smtClean="0">
                <a:latin typeface="Tahoma"/>
                <a:cs typeface="Tahoma"/>
              </a:rPr>
              <a:t>ift </a:t>
            </a:r>
            <a:r>
              <a:rPr lang="en-US" sz="1200" dirty="0">
                <a:latin typeface="Tahoma"/>
                <a:cs typeface="Tahoma"/>
              </a:rPr>
              <a:t>d</a:t>
            </a:r>
            <a:r>
              <a:rPr lang="en-US" sz="1200" dirty="0" smtClean="0">
                <a:latin typeface="Tahoma"/>
                <a:cs typeface="Tahoma"/>
              </a:rPr>
              <a:t>escription index</a:t>
            </a:r>
            <a:endParaRPr lang="en-US" sz="1200" dirty="0">
              <a:latin typeface="Tahoma"/>
              <a:cs typeface="Tahoma"/>
            </a:endParaRPr>
          </a:p>
        </p:txBody>
      </p:sp>
    </p:spTree>
    <p:extLst>
      <p:ext uri="{BB962C8B-B14F-4D97-AF65-F5344CB8AC3E}">
        <p14:creationId xmlns:p14="http://schemas.microsoft.com/office/powerpoint/2010/main" val="4921586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The gift of </a:t>
            </a:r>
            <a:r>
              <a:rPr lang="en-AU" altLang="ja-JP" sz="3400" dirty="0" err="1" smtClean="0">
                <a:latin typeface="Georgia" charset="0"/>
                <a:ea typeface="ＭＳ Ｐゴシック" charset="0"/>
                <a:cs typeface="ＭＳ Ｐゴシック" charset="0"/>
              </a:rPr>
              <a:t>counseling</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1" name="TextBox 30"/>
          <p:cNvSpPr txBox="1"/>
          <p:nvPr/>
        </p:nvSpPr>
        <p:spPr>
          <a:xfrm>
            <a:off x="899592" y="4437112"/>
            <a:ext cx="2232248" cy="1015663"/>
          </a:xfrm>
          <a:prstGeom prst="rect">
            <a:avLst/>
          </a:prstGeom>
          <a:noFill/>
        </p:spPr>
        <p:txBody>
          <a:bodyPr wrap="square" rtlCol="0">
            <a:spAutoFit/>
          </a:bodyPr>
          <a:lstStyle/>
          <a:p>
            <a:pPr algn="r"/>
            <a:r>
              <a:rPr lang="en-US" sz="1200" i="1" dirty="0" smtClean="0">
                <a:latin typeface="Tahoma"/>
                <a:cs typeface="Tahoma"/>
              </a:rPr>
              <a:t>This gift enables you to serve others through comfort, admonition, and encouragement, so that they experience help and healing.</a:t>
            </a:r>
            <a:endParaRPr lang="en-US" sz="1200" i="1" dirty="0">
              <a:latin typeface="Tahoma"/>
              <a:cs typeface="Tahoma"/>
            </a:endParaRPr>
          </a:p>
        </p:txBody>
      </p:sp>
      <p:sp>
        <p:nvSpPr>
          <p:cNvPr id="33" name="TextBox 32"/>
          <p:cNvSpPr txBox="1"/>
          <p:nvPr/>
        </p:nvSpPr>
        <p:spPr>
          <a:xfrm>
            <a:off x="3347864" y="1032118"/>
            <a:ext cx="5760640" cy="4401204"/>
          </a:xfrm>
          <a:prstGeom prst="rect">
            <a:avLst/>
          </a:prstGeom>
          <a:noFill/>
        </p:spPr>
        <p:txBody>
          <a:bodyPr wrap="square" rtlCol="0">
            <a:spAutoFit/>
          </a:bodyPr>
          <a:lstStyle/>
          <a:p>
            <a:r>
              <a:rPr lang="en-US" sz="1200" dirty="0">
                <a:latin typeface="Tahoma"/>
                <a:cs typeface="Tahoma"/>
              </a:rPr>
              <a:t>The gift of counseling tries to combine the two dimensions of the Greek word </a:t>
            </a:r>
            <a:r>
              <a:rPr lang="en-US" sz="1200" i="1" dirty="0" err="1">
                <a:latin typeface="Tahoma"/>
                <a:cs typeface="Tahoma"/>
              </a:rPr>
              <a:t>parakaleo</a:t>
            </a:r>
            <a:r>
              <a:rPr lang="en-US" sz="1200" dirty="0">
                <a:latin typeface="Tahoma"/>
                <a:cs typeface="Tahoma"/>
              </a:rPr>
              <a:t> which can mean both “admonition” and “encouragement.” This gift is different from the gift of shepherding in that the ministry of counseling doesn‘t require a long-term relationship with the people who receive the ministry. Those with this gift only use it for a limited time period while seeking the personal and spiritual well-being of another. Then they apply this gift in a different situation with a different person. It‘s interesting to note that 41 percent of Christians who have this gift also have the gift of </a:t>
            </a:r>
            <a:r>
              <a:rPr lang="en-US" sz="1200" dirty="0" smtClean="0">
                <a:latin typeface="Tahoma"/>
                <a:cs typeface="Tahoma"/>
              </a:rPr>
              <a:t>hospitality.</a:t>
            </a:r>
          </a:p>
          <a:p>
            <a:pPr>
              <a:spcBef>
                <a:spcPts val="600"/>
              </a:spcBef>
            </a:pPr>
            <a:r>
              <a:rPr lang="en-US" sz="1200" b="1" dirty="0" smtClean="0">
                <a:latin typeface="Tahoma"/>
                <a:cs typeface="Tahoma"/>
              </a:rPr>
              <a:t>Scripture references</a:t>
            </a:r>
            <a:endParaRPr lang="en-US" sz="1200" b="1" dirty="0">
              <a:latin typeface="Tahoma"/>
              <a:cs typeface="Tahoma"/>
            </a:endParaRPr>
          </a:p>
          <a:p>
            <a:pPr>
              <a:spcBef>
                <a:spcPts val="600"/>
              </a:spcBef>
            </a:pPr>
            <a:r>
              <a:rPr lang="en-US" sz="1200" dirty="0" smtClean="0">
                <a:latin typeface="Tahoma"/>
                <a:cs typeface="Tahoma"/>
              </a:rPr>
              <a:t>John </a:t>
            </a:r>
            <a:r>
              <a:rPr lang="en-US" sz="1200" dirty="0">
                <a:latin typeface="Tahoma"/>
                <a:cs typeface="Tahoma"/>
              </a:rPr>
              <a:t>4:1-42, Acts 14:21-22, Romans 12:6-8, 2 Corinthians 1:3-7, </a:t>
            </a:r>
            <a:r>
              <a:rPr lang="en-US" sz="1200" dirty="0" smtClean="0">
                <a:latin typeface="Tahoma"/>
                <a:cs typeface="Tahoma"/>
              </a:rPr>
              <a:t>1 Thessalonians </a:t>
            </a:r>
            <a:r>
              <a:rPr lang="en-US" sz="1200" dirty="0">
                <a:latin typeface="Tahoma"/>
                <a:cs typeface="Tahoma"/>
              </a:rPr>
              <a:t>2:11, </a:t>
            </a:r>
            <a:r>
              <a:rPr lang="en-US" sz="1200" b="1" dirty="0">
                <a:latin typeface="Tahoma"/>
                <a:cs typeface="Tahoma"/>
              </a:rPr>
              <a:t>1 Thessalonians 5:14, </a:t>
            </a:r>
            <a:r>
              <a:rPr lang="en-US" sz="1200" dirty="0">
                <a:latin typeface="Tahoma"/>
                <a:cs typeface="Tahoma"/>
              </a:rPr>
              <a:t>1 Timothy 5:</a:t>
            </a:r>
            <a:r>
              <a:rPr lang="en-US" sz="1200" dirty="0" smtClean="0">
                <a:latin typeface="Tahoma"/>
                <a:cs typeface="Tahoma"/>
              </a:rPr>
              <a:t>1</a:t>
            </a:r>
          </a:p>
          <a:p>
            <a:pPr>
              <a:spcBef>
                <a:spcPts val="600"/>
              </a:spcBef>
            </a:pPr>
            <a:r>
              <a:rPr lang="en-US" sz="1200" b="1" dirty="0">
                <a:latin typeface="Tahoma"/>
                <a:cs typeface="Tahoma"/>
              </a:rPr>
              <a:t>Possible </a:t>
            </a:r>
            <a:r>
              <a:rPr lang="en-US" sz="1200" b="1" dirty="0" smtClean="0">
                <a:latin typeface="Tahoma"/>
                <a:cs typeface="Tahoma"/>
              </a:rPr>
              <a:t>tasks</a:t>
            </a:r>
          </a:p>
          <a:p>
            <a:pPr>
              <a:spcBef>
                <a:spcPts val="600"/>
              </a:spcBef>
            </a:pPr>
            <a:r>
              <a:rPr lang="en-US" sz="1200" dirty="0">
                <a:latin typeface="Tahoma"/>
                <a:cs typeface="Tahoma"/>
              </a:rPr>
              <a:t>Integrating new Christians, hospital ministry, </a:t>
            </a:r>
            <a:r>
              <a:rPr lang="en-US" sz="1200" dirty="0" smtClean="0">
                <a:latin typeface="Tahoma"/>
                <a:cs typeface="Tahoma"/>
              </a:rPr>
              <a:t>counseling team</a:t>
            </a:r>
            <a:r>
              <a:rPr lang="en-US" sz="1200" dirty="0">
                <a:latin typeface="Tahoma"/>
                <a:cs typeface="Tahoma"/>
              </a:rPr>
              <a:t>, small group ministry, gift consulting, prayer team, challenging passive Christians, substance abuse counseling</a:t>
            </a:r>
            <a:r>
              <a:rPr lang="en-US" sz="1200" dirty="0" smtClean="0">
                <a:latin typeface="Tahoma"/>
                <a:cs typeface="Tahoma"/>
              </a:rPr>
              <a:t>, ministry </a:t>
            </a:r>
            <a:r>
              <a:rPr lang="en-US" sz="1200" dirty="0">
                <a:latin typeface="Tahoma"/>
                <a:cs typeface="Tahoma"/>
              </a:rPr>
              <a:t>to the underprivileged, family counseling, seniors ministry, telephone counseling, internet forums, supervision, prison ministry, hospice ministry ..</a:t>
            </a:r>
            <a:r>
              <a:rPr lang="en-US" sz="1200" dirty="0" smtClean="0">
                <a:latin typeface="Tahoma"/>
                <a:cs typeface="Tahoma"/>
              </a:rPr>
              <a:t>.</a:t>
            </a:r>
          </a:p>
          <a:p>
            <a:pPr>
              <a:spcBef>
                <a:spcPts val="600"/>
              </a:spcBef>
            </a:pPr>
            <a:r>
              <a:rPr lang="en-US" sz="1200" b="1" dirty="0" smtClean="0">
                <a:latin typeface="Tahoma"/>
                <a:cs typeface="Tahoma"/>
              </a:rPr>
              <a:t>Questions</a:t>
            </a:r>
          </a:p>
          <a:p>
            <a:pPr marL="285750" indent="-285750">
              <a:spcBef>
                <a:spcPts val="600"/>
              </a:spcBef>
              <a:buFont typeface="Arial"/>
              <a:buChar char="•"/>
            </a:pPr>
            <a:r>
              <a:rPr lang="en-US" sz="1200" dirty="0">
                <a:latin typeface="Tahoma"/>
                <a:cs typeface="Tahoma"/>
              </a:rPr>
              <a:t>Does every Christian who wants to counsel need training in psychology? Why, or why not?</a:t>
            </a:r>
          </a:p>
        </p:txBody>
      </p:sp>
      <p:pic>
        <p:nvPicPr>
          <p:cNvPr id="2" name="Picture 1" descr="3comin-p115.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600" y="2276872"/>
            <a:ext cx="2304256" cy="2231802"/>
          </a:xfrm>
          <a:prstGeom prst="rect">
            <a:avLst/>
          </a:prstGeom>
        </p:spPr>
      </p:pic>
      <p:sp>
        <p:nvSpPr>
          <p:cNvPr id="7" name="TextBox 6">
            <a:hlinkClick r:id="rId4" action="ppaction://hlinksldjump" highlightClick="1"/>
          </p:cNvPr>
          <p:cNvSpPr txBox="1"/>
          <p:nvPr/>
        </p:nvSpPr>
        <p:spPr>
          <a:xfrm>
            <a:off x="3203848" y="6237312"/>
            <a:ext cx="2736304" cy="306467"/>
          </a:xfrm>
          <a:prstGeom prst="roundRect">
            <a:avLst/>
          </a:prstGeom>
          <a:solidFill>
            <a:srgbClr val="6D73A2"/>
          </a:solidFill>
          <a:scene3d>
            <a:camera prst="orthographicFront"/>
            <a:lightRig rig="threePt" dir="t"/>
          </a:scene3d>
          <a:sp3d>
            <a:bevelT/>
          </a:sp3d>
        </p:spPr>
        <p:txBody>
          <a:bodyPr wrap="square" rtlCol="0">
            <a:spAutoFit/>
          </a:bodyPr>
          <a:lstStyle/>
          <a:p>
            <a:pPr algn="ctr"/>
            <a:r>
              <a:rPr lang="en-US" sz="1200" dirty="0" smtClean="0">
                <a:latin typeface="Tahoma"/>
                <a:cs typeface="Tahoma"/>
              </a:rPr>
              <a:t>Return to </a:t>
            </a:r>
            <a:r>
              <a:rPr lang="en-US" sz="1200" dirty="0">
                <a:latin typeface="Tahoma"/>
                <a:cs typeface="Tahoma"/>
              </a:rPr>
              <a:t>g</a:t>
            </a:r>
            <a:r>
              <a:rPr lang="en-US" sz="1200" dirty="0" smtClean="0">
                <a:latin typeface="Tahoma"/>
                <a:cs typeface="Tahoma"/>
              </a:rPr>
              <a:t>ift </a:t>
            </a:r>
            <a:r>
              <a:rPr lang="en-US" sz="1200" dirty="0">
                <a:latin typeface="Tahoma"/>
                <a:cs typeface="Tahoma"/>
              </a:rPr>
              <a:t>d</a:t>
            </a:r>
            <a:r>
              <a:rPr lang="en-US" sz="1200" dirty="0" smtClean="0">
                <a:latin typeface="Tahoma"/>
                <a:cs typeface="Tahoma"/>
              </a:rPr>
              <a:t>escription index</a:t>
            </a:r>
            <a:endParaRPr lang="en-US" sz="1200" dirty="0">
              <a:latin typeface="Tahoma"/>
              <a:cs typeface="Tahoma"/>
            </a:endParaRPr>
          </a:p>
        </p:txBody>
      </p:sp>
    </p:spTree>
    <p:extLst>
      <p:ext uri="{BB962C8B-B14F-4D97-AF65-F5344CB8AC3E}">
        <p14:creationId xmlns:p14="http://schemas.microsoft.com/office/powerpoint/2010/main" val="164911076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The gift of evangelism</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1" name="TextBox 30"/>
          <p:cNvSpPr txBox="1"/>
          <p:nvPr/>
        </p:nvSpPr>
        <p:spPr>
          <a:xfrm>
            <a:off x="899592" y="4437112"/>
            <a:ext cx="2232248" cy="1015663"/>
          </a:xfrm>
          <a:prstGeom prst="rect">
            <a:avLst/>
          </a:prstGeom>
          <a:noFill/>
        </p:spPr>
        <p:txBody>
          <a:bodyPr wrap="square" rtlCol="0">
            <a:spAutoFit/>
          </a:bodyPr>
          <a:lstStyle/>
          <a:p>
            <a:pPr algn="r"/>
            <a:r>
              <a:rPr lang="en-US" sz="1200" i="1" dirty="0" smtClean="0">
                <a:latin typeface="Tahoma"/>
                <a:cs typeface="Tahoma"/>
              </a:rPr>
              <a:t>This gift enables you to communicate the gospel to non-Christians in a manner conductive to leading them to faith.</a:t>
            </a:r>
            <a:endParaRPr lang="en-US" sz="1200" i="1" dirty="0">
              <a:latin typeface="Tahoma"/>
              <a:cs typeface="Tahoma"/>
            </a:endParaRPr>
          </a:p>
        </p:txBody>
      </p:sp>
      <p:sp>
        <p:nvSpPr>
          <p:cNvPr id="33" name="TextBox 32"/>
          <p:cNvSpPr txBox="1"/>
          <p:nvPr/>
        </p:nvSpPr>
        <p:spPr>
          <a:xfrm>
            <a:off x="3347864" y="1032118"/>
            <a:ext cx="5760640" cy="3400931"/>
          </a:xfrm>
          <a:prstGeom prst="rect">
            <a:avLst/>
          </a:prstGeom>
          <a:noFill/>
        </p:spPr>
        <p:txBody>
          <a:bodyPr wrap="square" rtlCol="0">
            <a:spAutoFit/>
          </a:bodyPr>
          <a:lstStyle/>
          <a:p>
            <a:r>
              <a:rPr lang="en-US" sz="1200" dirty="0">
                <a:latin typeface="Tahoma"/>
                <a:cs typeface="Tahoma"/>
              </a:rPr>
              <a:t>Our research confirmed the thesis held by C. Peter Wagner that exactly 10 percent of the Christians in each local congregation have the gift of evangelism</a:t>
            </a:r>
            <a:r>
              <a:rPr lang="en-US" sz="1200" dirty="0" smtClean="0">
                <a:latin typeface="Tahoma"/>
                <a:cs typeface="Tahoma"/>
              </a:rPr>
              <a:t>. Christians </a:t>
            </a:r>
            <a:r>
              <a:rPr lang="en-US" sz="1200" dirty="0">
                <a:latin typeface="Tahoma"/>
                <a:cs typeface="Tahoma"/>
              </a:rPr>
              <a:t>who discover this gift should be given enough time to exercise it and, in most cases, should be released from other tasks.</a:t>
            </a:r>
          </a:p>
          <a:p>
            <a:pPr>
              <a:spcBef>
                <a:spcPts val="600"/>
              </a:spcBef>
            </a:pPr>
            <a:r>
              <a:rPr lang="en-US" sz="1200" b="1" dirty="0" smtClean="0">
                <a:latin typeface="Tahoma"/>
                <a:cs typeface="Tahoma"/>
              </a:rPr>
              <a:t>Scripture references</a:t>
            </a:r>
            <a:endParaRPr lang="en-US" sz="1200" b="1" dirty="0">
              <a:latin typeface="Tahoma"/>
              <a:cs typeface="Tahoma"/>
            </a:endParaRPr>
          </a:p>
          <a:p>
            <a:pPr>
              <a:spcBef>
                <a:spcPts val="600"/>
              </a:spcBef>
            </a:pPr>
            <a:r>
              <a:rPr lang="en-US" sz="1200" dirty="0">
                <a:latin typeface="Tahoma"/>
                <a:cs typeface="Tahoma"/>
              </a:rPr>
              <a:t>Acts 8:5-6, </a:t>
            </a:r>
            <a:r>
              <a:rPr lang="en-US" sz="1200" b="1" dirty="0">
                <a:latin typeface="Tahoma"/>
                <a:cs typeface="Tahoma"/>
              </a:rPr>
              <a:t>Acts 8:26-40, </a:t>
            </a:r>
            <a:r>
              <a:rPr lang="en-US" sz="1200" dirty="0">
                <a:latin typeface="Tahoma"/>
                <a:cs typeface="Tahoma"/>
              </a:rPr>
              <a:t>Acts 14:13-21, Romans 10:14-15, Ephesians 4:</a:t>
            </a:r>
            <a:r>
              <a:rPr lang="en-US" sz="1200" dirty="0" smtClean="0">
                <a:latin typeface="Tahoma"/>
                <a:cs typeface="Tahoma"/>
              </a:rPr>
              <a:t>11</a:t>
            </a:r>
          </a:p>
          <a:p>
            <a:pPr>
              <a:spcBef>
                <a:spcPts val="600"/>
              </a:spcBef>
            </a:pPr>
            <a:r>
              <a:rPr lang="en-US" sz="1200" b="1" dirty="0" smtClean="0">
                <a:latin typeface="Tahoma"/>
                <a:cs typeface="Tahoma"/>
              </a:rPr>
              <a:t>Possible tasks</a:t>
            </a:r>
          </a:p>
          <a:p>
            <a:pPr>
              <a:spcBef>
                <a:spcPts val="600"/>
              </a:spcBef>
            </a:pPr>
            <a:r>
              <a:rPr lang="en-US" sz="1200" dirty="0">
                <a:latin typeface="Tahoma"/>
                <a:cs typeface="Tahoma"/>
              </a:rPr>
              <a:t>Preaching, open houses, visitation ministry, counseling, radio ministry, internet forums, foreign missions, church planting team, ministry to the underprivileged, evangelistic home groups, music or band ministry, children’s evangelism, </a:t>
            </a:r>
            <a:r>
              <a:rPr lang="en-US" sz="1200" dirty="0" smtClean="0">
                <a:latin typeface="Tahoma"/>
                <a:cs typeface="Tahoma"/>
              </a:rPr>
              <a:t>ministry </a:t>
            </a:r>
            <a:r>
              <a:rPr lang="en-US" sz="1200" dirty="0">
                <a:latin typeface="Tahoma"/>
                <a:cs typeface="Tahoma"/>
              </a:rPr>
              <a:t>to internationals ..</a:t>
            </a:r>
            <a:r>
              <a:rPr lang="en-US" sz="1200" dirty="0" smtClean="0">
                <a:latin typeface="Tahoma"/>
                <a:cs typeface="Tahoma"/>
              </a:rPr>
              <a:t>.</a:t>
            </a:r>
          </a:p>
          <a:p>
            <a:pPr>
              <a:spcBef>
                <a:spcPts val="600"/>
              </a:spcBef>
            </a:pPr>
            <a:r>
              <a:rPr lang="en-US" sz="1200" b="1" dirty="0" smtClean="0">
                <a:latin typeface="Tahoma"/>
                <a:cs typeface="Tahoma"/>
              </a:rPr>
              <a:t>Questions</a:t>
            </a:r>
          </a:p>
          <a:p>
            <a:pPr marL="285750" indent="-285750">
              <a:spcBef>
                <a:spcPts val="600"/>
              </a:spcBef>
              <a:buFont typeface="Arial"/>
              <a:buChar char="•"/>
            </a:pPr>
            <a:r>
              <a:rPr lang="en-US" sz="1200" dirty="0">
                <a:latin typeface="Tahoma"/>
                <a:cs typeface="Tahoma"/>
              </a:rPr>
              <a:t>As you reflect on how you came to faith, which person(s) had the greatest influence on your decision? Why?</a:t>
            </a:r>
          </a:p>
          <a:p>
            <a:pPr marL="285750" indent="-285750">
              <a:spcBef>
                <a:spcPts val="600"/>
              </a:spcBef>
              <a:buFont typeface="Arial"/>
              <a:buChar char="•"/>
            </a:pPr>
            <a:r>
              <a:rPr lang="en-US" sz="1200" dirty="0">
                <a:latin typeface="Tahoma"/>
                <a:cs typeface="Tahoma"/>
              </a:rPr>
              <a:t>Do you think that they had the gift of evangelism? What makes you think so?</a:t>
            </a:r>
          </a:p>
        </p:txBody>
      </p:sp>
      <p:pic>
        <p:nvPicPr>
          <p:cNvPr id="2" name="Picture 1" descr="3comin-p116.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600" y="2276872"/>
            <a:ext cx="2309390" cy="2236775"/>
          </a:xfrm>
          <a:prstGeom prst="rect">
            <a:avLst/>
          </a:prstGeom>
        </p:spPr>
      </p:pic>
      <p:sp>
        <p:nvSpPr>
          <p:cNvPr id="7" name="TextBox 6">
            <a:hlinkClick r:id="rId4" action="ppaction://hlinksldjump" highlightClick="1"/>
          </p:cNvPr>
          <p:cNvSpPr txBox="1"/>
          <p:nvPr/>
        </p:nvSpPr>
        <p:spPr>
          <a:xfrm>
            <a:off x="3203848" y="6237312"/>
            <a:ext cx="2736304" cy="306467"/>
          </a:xfrm>
          <a:prstGeom prst="roundRect">
            <a:avLst/>
          </a:prstGeom>
          <a:solidFill>
            <a:srgbClr val="6D73A2"/>
          </a:solidFill>
          <a:scene3d>
            <a:camera prst="orthographicFront"/>
            <a:lightRig rig="threePt" dir="t"/>
          </a:scene3d>
          <a:sp3d>
            <a:bevelT/>
          </a:sp3d>
        </p:spPr>
        <p:txBody>
          <a:bodyPr wrap="square" rtlCol="0">
            <a:spAutoFit/>
          </a:bodyPr>
          <a:lstStyle/>
          <a:p>
            <a:pPr algn="ctr"/>
            <a:r>
              <a:rPr lang="en-US" sz="1200" dirty="0" smtClean="0">
                <a:latin typeface="Tahoma"/>
                <a:cs typeface="Tahoma"/>
              </a:rPr>
              <a:t>Return to </a:t>
            </a:r>
            <a:r>
              <a:rPr lang="en-US" sz="1200" dirty="0">
                <a:latin typeface="Tahoma"/>
                <a:cs typeface="Tahoma"/>
              </a:rPr>
              <a:t>g</a:t>
            </a:r>
            <a:r>
              <a:rPr lang="en-US" sz="1200" dirty="0" smtClean="0">
                <a:latin typeface="Tahoma"/>
                <a:cs typeface="Tahoma"/>
              </a:rPr>
              <a:t>ift </a:t>
            </a:r>
            <a:r>
              <a:rPr lang="en-US" sz="1200" dirty="0">
                <a:latin typeface="Tahoma"/>
                <a:cs typeface="Tahoma"/>
              </a:rPr>
              <a:t>d</a:t>
            </a:r>
            <a:r>
              <a:rPr lang="en-US" sz="1200" dirty="0" smtClean="0">
                <a:latin typeface="Tahoma"/>
                <a:cs typeface="Tahoma"/>
              </a:rPr>
              <a:t>escription index</a:t>
            </a:r>
            <a:endParaRPr lang="en-US" sz="1200" dirty="0">
              <a:latin typeface="Tahoma"/>
              <a:cs typeface="Tahoma"/>
            </a:endParaRPr>
          </a:p>
        </p:txBody>
      </p:sp>
    </p:spTree>
    <p:extLst>
      <p:ext uri="{BB962C8B-B14F-4D97-AF65-F5344CB8AC3E}">
        <p14:creationId xmlns:p14="http://schemas.microsoft.com/office/powerpoint/2010/main" val="298339632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The gift of helps</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1" name="TextBox 30"/>
          <p:cNvSpPr txBox="1"/>
          <p:nvPr/>
        </p:nvSpPr>
        <p:spPr>
          <a:xfrm>
            <a:off x="899592" y="4437112"/>
            <a:ext cx="2232248" cy="1015663"/>
          </a:xfrm>
          <a:prstGeom prst="rect">
            <a:avLst/>
          </a:prstGeom>
          <a:noFill/>
        </p:spPr>
        <p:txBody>
          <a:bodyPr wrap="square" rtlCol="0">
            <a:spAutoFit/>
          </a:bodyPr>
          <a:lstStyle/>
          <a:p>
            <a:pPr algn="r"/>
            <a:r>
              <a:rPr lang="en-US" sz="1200" i="1" dirty="0" smtClean="0">
                <a:latin typeface="Tahoma"/>
                <a:cs typeface="Tahoma"/>
              </a:rPr>
              <a:t>This gift enables you to place your own gifts at the disposal of other people, thus releasing them to concentrate more on their ministry.</a:t>
            </a:r>
            <a:endParaRPr lang="en-US" sz="1200" i="1" dirty="0">
              <a:latin typeface="Tahoma"/>
              <a:cs typeface="Tahoma"/>
            </a:endParaRPr>
          </a:p>
        </p:txBody>
      </p:sp>
      <p:sp>
        <p:nvSpPr>
          <p:cNvPr id="33" name="TextBox 32"/>
          <p:cNvSpPr txBox="1"/>
          <p:nvPr/>
        </p:nvSpPr>
        <p:spPr>
          <a:xfrm>
            <a:off x="3347864" y="1032118"/>
            <a:ext cx="5760640" cy="3954928"/>
          </a:xfrm>
          <a:prstGeom prst="rect">
            <a:avLst/>
          </a:prstGeom>
          <a:noFill/>
        </p:spPr>
        <p:txBody>
          <a:bodyPr wrap="square" rtlCol="0">
            <a:spAutoFit/>
          </a:bodyPr>
          <a:lstStyle/>
          <a:p>
            <a:r>
              <a:rPr lang="en-US" sz="1200" dirty="0">
                <a:latin typeface="Tahoma"/>
                <a:cs typeface="Tahoma"/>
              </a:rPr>
              <a:t>The gift of helps, like the gift of mercy, focuses on </a:t>
            </a:r>
            <a:r>
              <a:rPr lang="en-US" sz="1200" dirty="0" smtClean="0">
                <a:latin typeface="Tahoma"/>
                <a:cs typeface="Tahoma"/>
              </a:rPr>
              <a:t>individuals</a:t>
            </a:r>
            <a:r>
              <a:rPr lang="en-US" sz="1200" dirty="0">
                <a:latin typeface="Tahoma"/>
                <a:cs typeface="Tahoma"/>
              </a:rPr>
              <a:t>. In contrast to the gift of mercy, however, this gift is not so much intended for the benefit of the underprivileged. Rather, it is more commonly used to lighten the work load of other Christians (most frequently leaders), allowing them more time to exercise their own gifts. The gift of helps should also be distinguished from the gift of service. Service aims at serving organizations; helps aims at helping individuals.</a:t>
            </a:r>
          </a:p>
          <a:p>
            <a:pPr>
              <a:spcBef>
                <a:spcPts val="600"/>
              </a:spcBef>
            </a:pPr>
            <a:r>
              <a:rPr lang="en-US" sz="1200" b="1" dirty="0" smtClean="0">
                <a:latin typeface="Tahoma"/>
                <a:cs typeface="Tahoma"/>
              </a:rPr>
              <a:t>Scripture references</a:t>
            </a:r>
            <a:endParaRPr lang="en-US" sz="1200" b="1" dirty="0">
              <a:latin typeface="Tahoma"/>
              <a:cs typeface="Tahoma"/>
            </a:endParaRPr>
          </a:p>
          <a:p>
            <a:pPr>
              <a:spcBef>
                <a:spcPts val="600"/>
              </a:spcBef>
            </a:pPr>
            <a:r>
              <a:rPr lang="en-US" sz="1200" dirty="0">
                <a:latin typeface="Tahoma"/>
                <a:cs typeface="Tahoma"/>
              </a:rPr>
              <a:t>Exodus 18:21-22, Numbers 11:16-17, </a:t>
            </a:r>
            <a:r>
              <a:rPr lang="en-US" sz="1200" b="1" dirty="0">
                <a:latin typeface="Tahoma"/>
                <a:cs typeface="Tahoma"/>
              </a:rPr>
              <a:t>Luke 10:38-42, </a:t>
            </a:r>
            <a:r>
              <a:rPr lang="en-US" sz="1200" dirty="0">
                <a:latin typeface="Tahoma"/>
                <a:cs typeface="Tahoma"/>
              </a:rPr>
              <a:t>Romans 16:1-2, 1 Corinthians 12:28</a:t>
            </a:r>
          </a:p>
          <a:p>
            <a:pPr>
              <a:spcBef>
                <a:spcPts val="600"/>
              </a:spcBef>
            </a:pPr>
            <a:r>
              <a:rPr lang="en-US" sz="1200" b="1" dirty="0" smtClean="0">
                <a:latin typeface="Tahoma"/>
                <a:cs typeface="Tahoma"/>
              </a:rPr>
              <a:t>Possible tasks</a:t>
            </a:r>
          </a:p>
          <a:p>
            <a:pPr>
              <a:spcBef>
                <a:spcPts val="600"/>
              </a:spcBef>
            </a:pPr>
            <a:r>
              <a:rPr lang="en-US" sz="1200" dirty="0">
                <a:latin typeface="Tahoma"/>
                <a:cs typeface="Tahoma"/>
              </a:rPr>
              <a:t>Telephone ministry, supporting leaders, secretarial help, helping families move into new homes, web support, </a:t>
            </a:r>
            <a:r>
              <a:rPr lang="en-US" sz="1200" dirty="0" smtClean="0">
                <a:latin typeface="Tahoma"/>
                <a:cs typeface="Tahoma"/>
              </a:rPr>
              <a:t>custodial </a:t>
            </a:r>
            <a:r>
              <a:rPr lang="en-US" sz="1200" dirty="0">
                <a:latin typeface="Tahoma"/>
                <a:cs typeface="Tahoma"/>
              </a:rPr>
              <a:t>service ..</a:t>
            </a:r>
            <a:r>
              <a:rPr lang="en-US" sz="1200" dirty="0" smtClean="0">
                <a:latin typeface="Tahoma"/>
                <a:cs typeface="Tahoma"/>
              </a:rPr>
              <a:t>.</a:t>
            </a:r>
          </a:p>
          <a:p>
            <a:pPr>
              <a:spcBef>
                <a:spcPts val="600"/>
              </a:spcBef>
            </a:pPr>
            <a:r>
              <a:rPr lang="en-US" sz="1200" b="1" dirty="0" smtClean="0">
                <a:latin typeface="Tahoma"/>
                <a:cs typeface="Tahoma"/>
              </a:rPr>
              <a:t>Questions</a:t>
            </a:r>
          </a:p>
          <a:p>
            <a:pPr marL="285750" indent="-285750">
              <a:spcBef>
                <a:spcPts val="600"/>
              </a:spcBef>
              <a:buFont typeface="Arial"/>
              <a:buChar char="•"/>
            </a:pPr>
            <a:r>
              <a:rPr lang="en-US" sz="1200" dirty="0">
                <a:latin typeface="Tahoma"/>
                <a:cs typeface="Tahoma"/>
              </a:rPr>
              <a:t>In what way could the leaders of your church be aided if the gift of helps was consistently exercised?</a:t>
            </a:r>
          </a:p>
          <a:p>
            <a:pPr marL="285750" indent="-285750">
              <a:spcBef>
                <a:spcPts val="600"/>
              </a:spcBef>
              <a:buFont typeface="Arial"/>
              <a:buChar char="•"/>
            </a:pPr>
            <a:r>
              <a:rPr lang="en-US" sz="1200" dirty="0">
                <a:latin typeface="Tahoma"/>
                <a:cs typeface="Tahoma"/>
              </a:rPr>
              <a:t>According to our research, 13 percent of all Christians have the gift of helps. Do the Christians in your church who have this gift know that it is a spiritual gift?</a:t>
            </a:r>
          </a:p>
        </p:txBody>
      </p:sp>
      <p:pic>
        <p:nvPicPr>
          <p:cNvPr id="2" name="Picture 1" descr="3comin-p117.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600" y="2276872"/>
            <a:ext cx="2304717" cy="2232248"/>
          </a:xfrm>
          <a:prstGeom prst="rect">
            <a:avLst/>
          </a:prstGeom>
        </p:spPr>
      </p:pic>
      <p:sp>
        <p:nvSpPr>
          <p:cNvPr id="7" name="TextBox 6">
            <a:hlinkClick r:id="rId4" action="ppaction://hlinksldjump" highlightClick="1"/>
          </p:cNvPr>
          <p:cNvSpPr txBox="1"/>
          <p:nvPr/>
        </p:nvSpPr>
        <p:spPr>
          <a:xfrm>
            <a:off x="3203848" y="6237312"/>
            <a:ext cx="2736304" cy="306467"/>
          </a:xfrm>
          <a:prstGeom prst="roundRect">
            <a:avLst/>
          </a:prstGeom>
          <a:solidFill>
            <a:srgbClr val="6D73A2"/>
          </a:solidFill>
          <a:scene3d>
            <a:camera prst="orthographicFront"/>
            <a:lightRig rig="threePt" dir="t"/>
          </a:scene3d>
          <a:sp3d>
            <a:bevelT/>
          </a:sp3d>
        </p:spPr>
        <p:txBody>
          <a:bodyPr wrap="square" rtlCol="0">
            <a:spAutoFit/>
          </a:bodyPr>
          <a:lstStyle/>
          <a:p>
            <a:pPr algn="ctr"/>
            <a:r>
              <a:rPr lang="en-US" sz="1200" dirty="0" smtClean="0">
                <a:latin typeface="Tahoma"/>
                <a:cs typeface="Tahoma"/>
              </a:rPr>
              <a:t>Return to </a:t>
            </a:r>
            <a:r>
              <a:rPr lang="en-US" sz="1200" dirty="0">
                <a:latin typeface="Tahoma"/>
                <a:cs typeface="Tahoma"/>
              </a:rPr>
              <a:t>g</a:t>
            </a:r>
            <a:r>
              <a:rPr lang="en-US" sz="1200" dirty="0" smtClean="0">
                <a:latin typeface="Tahoma"/>
                <a:cs typeface="Tahoma"/>
              </a:rPr>
              <a:t>ift </a:t>
            </a:r>
            <a:r>
              <a:rPr lang="en-US" sz="1200" dirty="0">
                <a:latin typeface="Tahoma"/>
                <a:cs typeface="Tahoma"/>
              </a:rPr>
              <a:t>d</a:t>
            </a:r>
            <a:r>
              <a:rPr lang="en-US" sz="1200" dirty="0" smtClean="0">
                <a:latin typeface="Tahoma"/>
                <a:cs typeface="Tahoma"/>
              </a:rPr>
              <a:t>escription index</a:t>
            </a:r>
            <a:endParaRPr lang="en-US" sz="1200" dirty="0">
              <a:latin typeface="Tahoma"/>
              <a:cs typeface="Tahoma"/>
            </a:endParaRPr>
          </a:p>
        </p:txBody>
      </p:sp>
    </p:spTree>
    <p:extLst>
      <p:ext uri="{BB962C8B-B14F-4D97-AF65-F5344CB8AC3E}">
        <p14:creationId xmlns:p14="http://schemas.microsoft.com/office/powerpoint/2010/main" val="30444122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The gift of leadership</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1" name="TextBox 30"/>
          <p:cNvSpPr txBox="1"/>
          <p:nvPr/>
        </p:nvSpPr>
        <p:spPr>
          <a:xfrm>
            <a:off x="899592" y="4437112"/>
            <a:ext cx="2232248" cy="1015663"/>
          </a:xfrm>
          <a:prstGeom prst="rect">
            <a:avLst/>
          </a:prstGeom>
          <a:noFill/>
        </p:spPr>
        <p:txBody>
          <a:bodyPr wrap="square" rtlCol="0">
            <a:spAutoFit/>
          </a:bodyPr>
          <a:lstStyle/>
          <a:p>
            <a:pPr algn="r"/>
            <a:r>
              <a:rPr lang="en-US" sz="1200" i="1" dirty="0" smtClean="0">
                <a:latin typeface="Tahoma"/>
                <a:cs typeface="Tahoma"/>
              </a:rPr>
              <a:t>This gift enables you to set goals for the church and to communicate them in such a way that others volunteer to achieve them.</a:t>
            </a:r>
            <a:endParaRPr lang="en-US" sz="1200" i="1" dirty="0">
              <a:latin typeface="Tahoma"/>
              <a:cs typeface="Tahoma"/>
            </a:endParaRPr>
          </a:p>
        </p:txBody>
      </p:sp>
      <p:sp>
        <p:nvSpPr>
          <p:cNvPr id="33" name="TextBox 32"/>
          <p:cNvSpPr txBox="1"/>
          <p:nvPr/>
        </p:nvSpPr>
        <p:spPr>
          <a:xfrm>
            <a:off x="3347864" y="1032118"/>
            <a:ext cx="5760640" cy="3585596"/>
          </a:xfrm>
          <a:prstGeom prst="rect">
            <a:avLst/>
          </a:prstGeom>
          <a:noFill/>
        </p:spPr>
        <p:txBody>
          <a:bodyPr wrap="square" rtlCol="0">
            <a:spAutoFit/>
          </a:bodyPr>
          <a:lstStyle/>
          <a:p>
            <a:r>
              <a:rPr lang="en-US" sz="1200" dirty="0">
                <a:latin typeface="Tahoma"/>
                <a:cs typeface="Tahoma"/>
              </a:rPr>
              <a:t>The trademark of a leader is that others follow him or her of their own free will rather than by coercion. Christians with this gift usually don‘t have to stress their “leadership authority” (in most cases, this is an </a:t>
            </a:r>
            <a:r>
              <a:rPr lang="en-US" sz="1200" dirty="0" err="1">
                <a:latin typeface="Tahoma"/>
                <a:cs typeface="Tahoma"/>
              </a:rPr>
              <a:t>indica</a:t>
            </a:r>
            <a:r>
              <a:rPr lang="en-US" sz="1200" dirty="0">
                <a:latin typeface="Tahoma"/>
                <a:cs typeface="Tahoma"/>
              </a:rPr>
              <a:t>- </a:t>
            </a:r>
            <a:r>
              <a:rPr lang="en-US" sz="1200" dirty="0" err="1">
                <a:latin typeface="Tahoma"/>
                <a:cs typeface="Tahoma"/>
              </a:rPr>
              <a:t>tion</a:t>
            </a:r>
            <a:r>
              <a:rPr lang="en-US" sz="1200" dirty="0">
                <a:latin typeface="Tahoma"/>
                <a:cs typeface="Tahoma"/>
              </a:rPr>
              <a:t> that one does not have this gift). It is interesting that 68 percent of all Christians with this gift also have the gift of organization.</a:t>
            </a:r>
          </a:p>
          <a:p>
            <a:pPr>
              <a:spcBef>
                <a:spcPts val="600"/>
              </a:spcBef>
            </a:pPr>
            <a:r>
              <a:rPr lang="en-US" sz="1200" b="1" dirty="0" smtClean="0">
                <a:latin typeface="Tahoma"/>
                <a:cs typeface="Tahoma"/>
              </a:rPr>
              <a:t>Scripture references</a:t>
            </a:r>
            <a:endParaRPr lang="en-US" sz="1200" b="1" dirty="0">
              <a:latin typeface="Tahoma"/>
              <a:cs typeface="Tahoma"/>
            </a:endParaRPr>
          </a:p>
          <a:p>
            <a:pPr>
              <a:spcBef>
                <a:spcPts val="600"/>
              </a:spcBef>
            </a:pPr>
            <a:r>
              <a:rPr lang="en-US" sz="1200" dirty="0">
                <a:latin typeface="Tahoma"/>
                <a:cs typeface="Tahoma"/>
              </a:rPr>
              <a:t>Exodus 18:13-27, Romans 12:8, 1 Thessalonians 5:12-13, </a:t>
            </a:r>
            <a:r>
              <a:rPr lang="en-US" sz="1200" b="1" dirty="0">
                <a:latin typeface="Tahoma"/>
                <a:cs typeface="Tahoma"/>
              </a:rPr>
              <a:t>1 Timothy 3:1-7,</a:t>
            </a:r>
            <a:r>
              <a:rPr lang="en-US" sz="1200" dirty="0">
                <a:latin typeface="Tahoma"/>
                <a:cs typeface="Tahoma"/>
              </a:rPr>
              <a:t> 1 Timothy 5:17-22</a:t>
            </a:r>
          </a:p>
          <a:p>
            <a:pPr>
              <a:spcBef>
                <a:spcPts val="600"/>
              </a:spcBef>
            </a:pPr>
            <a:r>
              <a:rPr lang="en-US" sz="1200" b="1" dirty="0" smtClean="0">
                <a:latin typeface="Tahoma"/>
                <a:cs typeface="Tahoma"/>
              </a:rPr>
              <a:t>Possible tasks</a:t>
            </a:r>
          </a:p>
          <a:p>
            <a:pPr>
              <a:spcBef>
                <a:spcPts val="600"/>
              </a:spcBef>
            </a:pPr>
            <a:r>
              <a:rPr lang="en-US" sz="1200" dirty="0">
                <a:latin typeface="Tahoma"/>
                <a:cs typeface="Tahoma"/>
              </a:rPr>
              <a:t>Pastor, elder, worship service leader, department leader, long-term planning, church planting, pioneer work, </a:t>
            </a:r>
            <a:r>
              <a:rPr lang="en-US" sz="1200" dirty="0" smtClean="0">
                <a:latin typeface="Tahoma"/>
                <a:cs typeface="Tahoma"/>
              </a:rPr>
              <a:t>initiating </a:t>
            </a:r>
            <a:r>
              <a:rPr lang="en-US" sz="1200" dirty="0">
                <a:latin typeface="Tahoma"/>
                <a:cs typeface="Tahoma"/>
              </a:rPr>
              <a:t>new ministries ..</a:t>
            </a:r>
            <a:r>
              <a:rPr lang="en-US" sz="1200" dirty="0" smtClean="0">
                <a:latin typeface="Tahoma"/>
                <a:cs typeface="Tahoma"/>
              </a:rPr>
              <a:t>.</a:t>
            </a:r>
          </a:p>
          <a:p>
            <a:pPr>
              <a:spcBef>
                <a:spcPts val="600"/>
              </a:spcBef>
            </a:pPr>
            <a:r>
              <a:rPr lang="en-US" sz="1200" b="1" dirty="0" smtClean="0">
                <a:latin typeface="Tahoma"/>
                <a:cs typeface="Tahoma"/>
              </a:rPr>
              <a:t>Questions</a:t>
            </a:r>
          </a:p>
          <a:p>
            <a:pPr marL="285750" indent="-285750">
              <a:spcBef>
                <a:spcPts val="600"/>
              </a:spcBef>
              <a:buFont typeface="Arial"/>
              <a:buChar char="•"/>
            </a:pPr>
            <a:r>
              <a:rPr lang="en-US" sz="1200" dirty="0">
                <a:latin typeface="Tahoma"/>
                <a:cs typeface="Tahoma"/>
              </a:rPr>
              <a:t>Consider those in your church in leadership positions. Do these individuals have the gift of leadership? How can you tell?</a:t>
            </a:r>
          </a:p>
          <a:p>
            <a:pPr marL="285750" indent="-285750">
              <a:spcBef>
                <a:spcPts val="600"/>
              </a:spcBef>
              <a:buFont typeface="Arial"/>
              <a:buChar char="•"/>
            </a:pPr>
            <a:r>
              <a:rPr lang="en-US" sz="1200" dirty="0">
                <a:latin typeface="Tahoma"/>
                <a:cs typeface="Tahoma"/>
              </a:rPr>
              <a:t>Reflect on others you may know who possess this gift. Which gifts are frequently combined with the gift of leadership?</a:t>
            </a:r>
          </a:p>
        </p:txBody>
      </p:sp>
      <p:pic>
        <p:nvPicPr>
          <p:cNvPr id="2" name="Picture 1" descr="3comin-p118.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600" y="2276872"/>
            <a:ext cx="2304256" cy="2226555"/>
          </a:xfrm>
          <a:prstGeom prst="rect">
            <a:avLst/>
          </a:prstGeom>
        </p:spPr>
      </p:pic>
      <p:sp>
        <p:nvSpPr>
          <p:cNvPr id="7" name="TextBox 6">
            <a:hlinkClick r:id="rId4" action="ppaction://hlinksldjump" highlightClick="1"/>
          </p:cNvPr>
          <p:cNvSpPr txBox="1"/>
          <p:nvPr/>
        </p:nvSpPr>
        <p:spPr>
          <a:xfrm>
            <a:off x="3203848" y="6237312"/>
            <a:ext cx="2736304" cy="306467"/>
          </a:xfrm>
          <a:prstGeom prst="roundRect">
            <a:avLst/>
          </a:prstGeom>
          <a:solidFill>
            <a:srgbClr val="6D73A2"/>
          </a:solidFill>
          <a:scene3d>
            <a:camera prst="orthographicFront"/>
            <a:lightRig rig="threePt" dir="t"/>
          </a:scene3d>
          <a:sp3d>
            <a:bevelT/>
          </a:sp3d>
        </p:spPr>
        <p:txBody>
          <a:bodyPr wrap="square" rtlCol="0">
            <a:spAutoFit/>
          </a:bodyPr>
          <a:lstStyle/>
          <a:p>
            <a:pPr algn="ctr"/>
            <a:r>
              <a:rPr lang="en-US" sz="1200" dirty="0" smtClean="0">
                <a:latin typeface="Tahoma"/>
                <a:cs typeface="Tahoma"/>
              </a:rPr>
              <a:t>Return to </a:t>
            </a:r>
            <a:r>
              <a:rPr lang="en-US" sz="1200" dirty="0">
                <a:latin typeface="Tahoma"/>
                <a:cs typeface="Tahoma"/>
              </a:rPr>
              <a:t>g</a:t>
            </a:r>
            <a:r>
              <a:rPr lang="en-US" sz="1200" dirty="0" smtClean="0">
                <a:latin typeface="Tahoma"/>
                <a:cs typeface="Tahoma"/>
              </a:rPr>
              <a:t>ift </a:t>
            </a:r>
            <a:r>
              <a:rPr lang="en-US" sz="1200" dirty="0">
                <a:latin typeface="Tahoma"/>
                <a:cs typeface="Tahoma"/>
              </a:rPr>
              <a:t>d</a:t>
            </a:r>
            <a:r>
              <a:rPr lang="en-US" sz="1200" dirty="0" smtClean="0">
                <a:latin typeface="Tahoma"/>
                <a:cs typeface="Tahoma"/>
              </a:rPr>
              <a:t>escription index</a:t>
            </a:r>
            <a:endParaRPr lang="en-US" sz="1200" dirty="0">
              <a:latin typeface="Tahoma"/>
              <a:cs typeface="Tahoma"/>
            </a:endParaRPr>
          </a:p>
        </p:txBody>
      </p:sp>
    </p:spTree>
    <p:extLst>
      <p:ext uri="{BB962C8B-B14F-4D97-AF65-F5344CB8AC3E}">
        <p14:creationId xmlns:p14="http://schemas.microsoft.com/office/powerpoint/2010/main" val="310933135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The gift of missionary</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1" name="TextBox 30"/>
          <p:cNvSpPr txBox="1"/>
          <p:nvPr/>
        </p:nvSpPr>
        <p:spPr>
          <a:xfrm>
            <a:off x="899592" y="4437112"/>
            <a:ext cx="2232248" cy="646331"/>
          </a:xfrm>
          <a:prstGeom prst="rect">
            <a:avLst/>
          </a:prstGeom>
          <a:noFill/>
        </p:spPr>
        <p:txBody>
          <a:bodyPr wrap="square" rtlCol="0">
            <a:spAutoFit/>
          </a:bodyPr>
          <a:lstStyle/>
          <a:p>
            <a:pPr algn="r"/>
            <a:r>
              <a:rPr lang="en-US" sz="1200" i="1" dirty="0" smtClean="0">
                <a:latin typeface="Tahoma"/>
                <a:cs typeface="Tahoma"/>
              </a:rPr>
              <a:t>This gift enables you to utilize your other gifts in a second culture.</a:t>
            </a:r>
            <a:endParaRPr lang="en-US" sz="1200" i="1" dirty="0">
              <a:latin typeface="Tahoma"/>
              <a:cs typeface="Tahoma"/>
            </a:endParaRPr>
          </a:p>
        </p:txBody>
      </p:sp>
      <p:sp>
        <p:nvSpPr>
          <p:cNvPr id="33" name="TextBox 32"/>
          <p:cNvSpPr txBox="1"/>
          <p:nvPr/>
        </p:nvSpPr>
        <p:spPr>
          <a:xfrm>
            <a:off x="3347864" y="1032118"/>
            <a:ext cx="5760640" cy="3770262"/>
          </a:xfrm>
          <a:prstGeom prst="rect">
            <a:avLst/>
          </a:prstGeom>
          <a:noFill/>
        </p:spPr>
        <p:txBody>
          <a:bodyPr wrap="square" rtlCol="0">
            <a:spAutoFit/>
          </a:bodyPr>
          <a:lstStyle/>
          <a:p>
            <a:r>
              <a:rPr lang="en-US" sz="1200" dirty="0">
                <a:latin typeface="Tahoma"/>
                <a:cs typeface="Tahoma"/>
              </a:rPr>
              <a:t>Christians with the gift of missionary enjoy leaving their own culture in order to establish a new home and ministry in a foreign culture. This gift can be exercised in a foreign country, as well as within a different social group in their home country. The gift of missionary should not be confused with the gift of evangelism (see page 116). Only 8 percent of all Christians whom God has blessed with the gift of missionary have the gift of evangelism too.</a:t>
            </a:r>
          </a:p>
          <a:p>
            <a:pPr>
              <a:spcBef>
                <a:spcPts val="600"/>
              </a:spcBef>
            </a:pPr>
            <a:r>
              <a:rPr lang="en-US" sz="1200" b="1" dirty="0" smtClean="0">
                <a:latin typeface="Tahoma"/>
                <a:cs typeface="Tahoma"/>
              </a:rPr>
              <a:t>Scripture references</a:t>
            </a:r>
            <a:endParaRPr lang="en-US" sz="1200" b="1" dirty="0">
              <a:latin typeface="Tahoma"/>
              <a:cs typeface="Tahoma"/>
            </a:endParaRPr>
          </a:p>
          <a:p>
            <a:pPr>
              <a:spcBef>
                <a:spcPts val="600"/>
              </a:spcBef>
            </a:pPr>
            <a:r>
              <a:rPr lang="en-US" sz="1200" dirty="0">
                <a:latin typeface="Tahoma"/>
                <a:cs typeface="Tahoma"/>
              </a:rPr>
              <a:t>Acts 9:13-17, Acts 14:21-28, </a:t>
            </a:r>
            <a:r>
              <a:rPr lang="en-US" sz="1200" b="1" dirty="0">
                <a:latin typeface="Tahoma"/>
                <a:cs typeface="Tahoma"/>
              </a:rPr>
              <a:t>1 Corinthians 9:19-23, </a:t>
            </a:r>
            <a:r>
              <a:rPr lang="en-US" sz="1200" dirty="0">
                <a:latin typeface="Tahoma"/>
                <a:cs typeface="Tahoma"/>
              </a:rPr>
              <a:t>Galatians 1:15-17, Galatians 2:7-14, Ephesians 3:6-8</a:t>
            </a:r>
          </a:p>
          <a:p>
            <a:pPr>
              <a:spcBef>
                <a:spcPts val="600"/>
              </a:spcBef>
            </a:pPr>
            <a:r>
              <a:rPr lang="en-US" sz="1200" b="1" dirty="0" smtClean="0">
                <a:latin typeface="Tahoma"/>
                <a:cs typeface="Tahoma"/>
              </a:rPr>
              <a:t>Possible tasks</a:t>
            </a:r>
          </a:p>
          <a:p>
            <a:pPr>
              <a:spcBef>
                <a:spcPts val="600"/>
              </a:spcBef>
            </a:pPr>
            <a:r>
              <a:rPr lang="en-US" sz="1200" dirty="0">
                <a:latin typeface="Tahoma"/>
                <a:cs typeface="Tahoma"/>
              </a:rPr>
              <a:t>Ministry to the underprivileged, ministry to internationals, </a:t>
            </a:r>
            <a:r>
              <a:rPr lang="en-US" sz="1200" dirty="0" smtClean="0">
                <a:latin typeface="Tahoma"/>
                <a:cs typeface="Tahoma"/>
              </a:rPr>
              <a:t>foreign </a:t>
            </a:r>
            <a:r>
              <a:rPr lang="en-US" sz="1200" dirty="0">
                <a:latin typeface="Tahoma"/>
                <a:cs typeface="Tahoma"/>
              </a:rPr>
              <a:t>missions, church planting, intercultural dialogue, ministry to specific target groups ...</a:t>
            </a:r>
          </a:p>
          <a:p>
            <a:pPr>
              <a:spcBef>
                <a:spcPts val="600"/>
              </a:spcBef>
            </a:pPr>
            <a:r>
              <a:rPr lang="en-US" sz="1200" b="1" dirty="0" smtClean="0">
                <a:latin typeface="Tahoma"/>
                <a:cs typeface="Tahoma"/>
              </a:rPr>
              <a:t>Questions</a:t>
            </a:r>
          </a:p>
          <a:p>
            <a:pPr marL="285750" indent="-285750">
              <a:spcBef>
                <a:spcPts val="600"/>
              </a:spcBef>
              <a:buFont typeface="Arial"/>
              <a:buChar char="•"/>
            </a:pPr>
            <a:r>
              <a:rPr lang="en-US" sz="1200" dirty="0">
                <a:latin typeface="Tahoma"/>
                <a:cs typeface="Tahoma"/>
              </a:rPr>
              <a:t>What exactly is the difference between the gift of missionary and the gift of evangelism?</a:t>
            </a:r>
          </a:p>
          <a:p>
            <a:pPr marL="285750" indent="-285750">
              <a:spcBef>
                <a:spcPts val="600"/>
              </a:spcBef>
              <a:buFont typeface="Arial"/>
              <a:buChar char="•"/>
            </a:pPr>
            <a:r>
              <a:rPr lang="en-US" sz="1200" dirty="0">
                <a:latin typeface="Tahoma"/>
                <a:cs typeface="Tahoma"/>
              </a:rPr>
              <a:t>“Everyone should become a foreign missionary if God has not called them to stay home.” What do you think of this statement?</a:t>
            </a:r>
          </a:p>
        </p:txBody>
      </p:sp>
      <p:pic>
        <p:nvPicPr>
          <p:cNvPr id="4" name="Picture 3" descr="3comin-p119.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600" y="2276872"/>
            <a:ext cx="2298896" cy="2232000"/>
          </a:xfrm>
          <a:prstGeom prst="rect">
            <a:avLst/>
          </a:prstGeom>
        </p:spPr>
      </p:pic>
      <p:sp>
        <p:nvSpPr>
          <p:cNvPr id="7" name="TextBox 6">
            <a:hlinkClick r:id="rId4" action="ppaction://hlinksldjump" highlightClick="1"/>
          </p:cNvPr>
          <p:cNvSpPr txBox="1"/>
          <p:nvPr/>
        </p:nvSpPr>
        <p:spPr>
          <a:xfrm>
            <a:off x="3203848" y="6237312"/>
            <a:ext cx="2736304" cy="306467"/>
          </a:xfrm>
          <a:prstGeom prst="roundRect">
            <a:avLst/>
          </a:prstGeom>
          <a:solidFill>
            <a:srgbClr val="6D73A2"/>
          </a:solidFill>
          <a:scene3d>
            <a:camera prst="orthographicFront"/>
            <a:lightRig rig="threePt" dir="t"/>
          </a:scene3d>
          <a:sp3d>
            <a:bevelT/>
          </a:sp3d>
        </p:spPr>
        <p:txBody>
          <a:bodyPr wrap="square" rtlCol="0">
            <a:spAutoFit/>
          </a:bodyPr>
          <a:lstStyle/>
          <a:p>
            <a:pPr algn="ctr"/>
            <a:r>
              <a:rPr lang="en-US" sz="1200" dirty="0" smtClean="0">
                <a:latin typeface="Tahoma"/>
                <a:cs typeface="Tahoma"/>
              </a:rPr>
              <a:t>Return to </a:t>
            </a:r>
            <a:r>
              <a:rPr lang="en-US" sz="1200" dirty="0">
                <a:latin typeface="Tahoma"/>
                <a:cs typeface="Tahoma"/>
              </a:rPr>
              <a:t>g</a:t>
            </a:r>
            <a:r>
              <a:rPr lang="en-US" sz="1200" dirty="0" smtClean="0">
                <a:latin typeface="Tahoma"/>
                <a:cs typeface="Tahoma"/>
              </a:rPr>
              <a:t>ift </a:t>
            </a:r>
            <a:r>
              <a:rPr lang="en-US" sz="1200" dirty="0">
                <a:latin typeface="Tahoma"/>
                <a:cs typeface="Tahoma"/>
              </a:rPr>
              <a:t>d</a:t>
            </a:r>
            <a:r>
              <a:rPr lang="en-US" sz="1200" dirty="0" smtClean="0">
                <a:latin typeface="Tahoma"/>
                <a:cs typeface="Tahoma"/>
              </a:rPr>
              <a:t>escription index</a:t>
            </a:r>
            <a:endParaRPr lang="en-US" sz="1200" dirty="0">
              <a:latin typeface="Tahoma"/>
              <a:cs typeface="Tahoma"/>
            </a:endParaRPr>
          </a:p>
        </p:txBody>
      </p:sp>
    </p:spTree>
    <p:extLst>
      <p:ext uri="{BB962C8B-B14F-4D97-AF65-F5344CB8AC3E}">
        <p14:creationId xmlns:p14="http://schemas.microsoft.com/office/powerpoint/2010/main" val="153914109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The gift of service</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1" name="TextBox 30"/>
          <p:cNvSpPr txBox="1"/>
          <p:nvPr/>
        </p:nvSpPr>
        <p:spPr>
          <a:xfrm>
            <a:off x="899592" y="4437112"/>
            <a:ext cx="2232248" cy="1015663"/>
          </a:xfrm>
          <a:prstGeom prst="rect">
            <a:avLst/>
          </a:prstGeom>
          <a:noFill/>
        </p:spPr>
        <p:txBody>
          <a:bodyPr wrap="square" rtlCol="0">
            <a:spAutoFit/>
          </a:bodyPr>
          <a:lstStyle/>
          <a:p>
            <a:pPr algn="r"/>
            <a:r>
              <a:rPr lang="en-US" sz="1200" i="1" dirty="0" smtClean="0">
                <a:latin typeface="Tahoma"/>
                <a:cs typeface="Tahoma"/>
              </a:rPr>
              <a:t>This gift enables you to recognize where your participation is needed and to make sure that the most urgent jobs gets done.</a:t>
            </a:r>
            <a:endParaRPr lang="en-US" sz="1200" i="1" dirty="0">
              <a:latin typeface="Tahoma"/>
              <a:cs typeface="Tahoma"/>
            </a:endParaRPr>
          </a:p>
        </p:txBody>
      </p:sp>
      <p:sp>
        <p:nvSpPr>
          <p:cNvPr id="33" name="TextBox 32"/>
          <p:cNvSpPr txBox="1"/>
          <p:nvPr/>
        </p:nvSpPr>
        <p:spPr>
          <a:xfrm>
            <a:off x="3347864" y="1032118"/>
            <a:ext cx="5760640" cy="3954928"/>
          </a:xfrm>
          <a:prstGeom prst="rect">
            <a:avLst/>
          </a:prstGeom>
          <a:noFill/>
        </p:spPr>
        <p:txBody>
          <a:bodyPr wrap="square" rtlCol="0">
            <a:spAutoFit/>
          </a:bodyPr>
          <a:lstStyle/>
          <a:p>
            <a:r>
              <a:rPr lang="en-US" sz="1200" dirty="0">
                <a:latin typeface="Tahoma"/>
                <a:cs typeface="Tahoma"/>
              </a:rPr>
              <a:t>In contrast to the gift of helps, which usually focuses on assisting an individual (very often a leader), the gift of service is directed toward groups and organizations. Christians with the gift of service typically have an eye for things that need to be done, and they are willing to fulfill that need themselves. Every group benefits from Christians who exercise this gift. The gifts of service and helps are among the gifts that are most frequently paired together. According to our research, 81 percent of Christians who have the gift of service also have the gift of helps.</a:t>
            </a:r>
          </a:p>
          <a:p>
            <a:pPr>
              <a:spcBef>
                <a:spcPts val="600"/>
              </a:spcBef>
            </a:pPr>
            <a:r>
              <a:rPr lang="en-US" sz="1200" b="1" dirty="0" smtClean="0">
                <a:latin typeface="Tahoma"/>
                <a:cs typeface="Tahoma"/>
              </a:rPr>
              <a:t>Scripture references</a:t>
            </a:r>
            <a:endParaRPr lang="en-US" sz="1200" b="1" dirty="0">
              <a:latin typeface="Tahoma"/>
              <a:cs typeface="Tahoma"/>
            </a:endParaRPr>
          </a:p>
          <a:p>
            <a:pPr>
              <a:spcBef>
                <a:spcPts val="600"/>
              </a:spcBef>
            </a:pPr>
            <a:r>
              <a:rPr lang="en-US" sz="1200" dirty="0">
                <a:latin typeface="Tahoma"/>
                <a:cs typeface="Tahoma"/>
              </a:rPr>
              <a:t>Luke 10:38-42, </a:t>
            </a:r>
            <a:r>
              <a:rPr lang="en-US" sz="1200" b="1" dirty="0">
                <a:latin typeface="Tahoma"/>
                <a:cs typeface="Tahoma"/>
              </a:rPr>
              <a:t>Luke 22:24-27, </a:t>
            </a:r>
            <a:r>
              <a:rPr lang="en-US" sz="1200" dirty="0">
                <a:latin typeface="Tahoma"/>
                <a:cs typeface="Tahoma"/>
              </a:rPr>
              <a:t>Acts 6:1-7, Romans 12:6-7, 1 Timothy 3:8-13</a:t>
            </a:r>
          </a:p>
          <a:p>
            <a:pPr>
              <a:spcBef>
                <a:spcPts val="600"/>
              </a:spcBef>
            </a:pPr>
            <a:r>
              <a:rPr lang="en-US" sz="1200" b="1" dirty="0" smtClean="0">
                <a:latin typeface="Tahoma"/>
                <a:cs typeface="Tahoma"/>
              </a:rPr>
              <a:t>Possible tasks</a:t>
            </a:r>
          </a:p>
          <a:p>
            <a:pPr>
              <a:spcBef>
                <a:spcPts val="600"/>
              </a:spcBef>
            </a:pPr>
            <a:r>
              <a:rPr lang="en-US" sz="1200" dirty="0">
                <a:latin typeface="Tahoma"/>
                <a:cs typeface="Tahoma"/>
              </a:rPr>
              <a:t>Odd jobs, gardening, caring for guests, cooking and baking, maintenance, typing/computer work, tape ministry, baby-</a:t>
            </a:r>
            <a:r>
              <a:rPr lang="en-US" sz="1200" dirty="0" smtClean="0">
                <a:latin typeface="Tahoma"/>
                <a:cs typeface="Tahoma"/>
              </a:rPr>
              <a:t>sitting</a:t>
            </a:r>
            <a:r>
              <a:rPr lang="en-US" sz="1200" dirty="0">
                <a:latin typeface="Tahoma"/>
                <a:cs typeface="Tahoma"/>
              </a:rPr>
              <a:t>, emergency ministry ...</a:t>
            </a:r>
          </a:p>
          <a:p>
            <a:pPr>
              <a:spcBef>
                <a:spcPts val="600"/>
              </a:spcBef>
            </a:pPr>
            <a:r>
              <a:rPr lang="en-US" sz="1200" b="1" dirty="0" smtClean="0">
                <a:latin typeface="Tahoma"/>
                <a:cs typeface="Tahoma"/>
              </a:rPr>
              <a:t>Questions</a:t>
            </a:r>
          </a:p>
          <a:p>
            <a:pPr marL="285750" indent="-285750">
              <a:spcBef>
                <a:spcPts val="600"/>
              </a:spcBef>
              <a:buFont typeface="Arial"/>
              <a:buChar char="•"/>
            </a:pPr>
            <a:r>
              <a:rPr lang="en-US" sz="1200" dirty="0">
                <a:latin typeface="Tahoma"/>
                <a:cs typeface="Tahoma"/>
              </a:rPr>
              <a:t>Which tasks in your church could be carried out more successfully if those with the gift of service were actively applying their gifts?</a:t>
            </a:r>
          </a:p>
          <a:p>
            <a:pPr marL="285750" indent="-285750">
              <a:spcBef>
                <a:spcPts val="600"/>
              </a:spcBef>
              <a:buFont typeface="Arial"/>
              <a:buChar char="•"/>
            </a:pPr>
            <a:r>
              <a:rPr lang="en-US" sz="1200" dirty="0">
                <a:latin typeface="Tahoma"/>
                <a:cs typeface="Tahoma"/>
              </a:rPr>
              <a:t>What obstacles in your church are hindering those with this gift from consistently exercising it?</a:t>
            </a:r>
          </a:p>
        </p:txBody>
      </p:sp>
      <p:pic>
        <p:nvPicPr>
          <p:cNvPr id="2" name="Picture 1" descr="3comin-p120.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6424" y="2276872"/>
            <a:ext cx="2334469" cy="2253887"/>
          </a:xfrm>
          <a:prstGeom prst="rect">
            <a:avLst/>
          </a:prstGeom>
        </p:spPr>
      </p:pic>
      <p:sp>
        <p:nvSpPr>
          <p:cNvPr id="7" name="TextBox 6">
            <a:hlinkClick r:id="rId4" action="ppaction://hlinksldjump" highlightClick="1"/>
          </p:cNvPr>
          <p:cNvSpPr txBox="1"/>
          <p:nvPr/>
        </p:nvSpPr>
        <p:spPr>
          <a:xfrm>
            <a:off x="3203848" y="6237312"/>
            <a:ext cx="2736304" cy="306467"/>
          </a:xfrm>
          <a:prstGeom prst="roundRect">
            <a:avLst/>
          </a:prstGeom>
          <a:solidFill>
            <a:srgbClr val="6D73A2"/>
          </a:solidFill>
          <a:scene3d>
            <a:camera prst="orthographicFront"/>
            <a:lightRig rig="threePt" dir="t"/>
          </a:scene3d>
          <a:sp3d>
            <a:bevelT/>
          </a:sp3d>
        </p:spPr>
        <p:txBody>
          <a:bodyPr wrap="square" rtlCol="0">
            <a:spAutoFit/>
          </a:bodyPr>
          <a:lstStyle/>
          <a:p>
            <a:pPr algn="ctr"/>
            <a:r>
              <a:rPr lang="en-US" sz="1200" dirty="0" smtClean="0">
                <a:latin typeface="Tahoma"/>
                <a:cs typeface="Tahoma"/>
              </a:rPr>
              <a:t>Return to </a:t>
            </a:r>
            <a:r>
              <a:rPr lang="en-US" sz="1200" dirty="0">
                <a:latin typeface="Tahoma"/>
                <a:cs typeface="Tahoma"/>
              </a:rPr>
              <a:t>g</a:t>
            </a:r>
            <a:r>
              <a:rPr lang="en-US" sz="1200" dirty="0" smtClean="0">
                <a:latin typeface="Tahoma"/>
                <a:cs typeface="Tahoma"/>
              </a:rPr>
              <a:t>ift </a:t>
            </a:r>
            <a:r>
              <a:rPr lang="en-US" sz="1200" dirty="0">
                <a:latin typeface="Tahoma"/>
                <a:cs typeface="Tahoma"/>
              </a:rPr>
              <a:t>d</a:t>
            </a:r>
            <a:r>
              <a:rPr lang="en-US" sz="1200" dirty="0" smtClean="0">
                <a:latin typeface="Tahoma"/>
                <a:cs typeface="Tahoma"/>
              </a:rPr>
              <a:t>escription index</a:t>
            </a:r>
            <a:endParaRPr lang="en-US" sz="1200" dirty="0">
              <a:latin typeface="Tahoma"/>
              <a:cs typeface="Tahoma"/>
            </a:endParaRPr>
          </a:p>
        </p:txBody>
      </p:sp>
    </p:spTree>
    <p:extLst>
      <p:ext uri="{BB962C8B-B14F-4D97-AF65-F5344CB8AC3E}">
        <p14:creationId xmlns:p14="http://schemas.microsoft.com/office/powerpoint/2010/main" val="269150608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sz="3400" dirty="0">
                <a:latin typeface="Georgia" charset="0"/>
                <a:ea typeface="ＭＳ Ｐゴシック" charset="0"/>
                <a:cs typeface="ＭＳ Ｐゴシック" charset="0"/>
              </a:rPr>
              <a:t>Goal: The Three-Color Christian</a:t>
            </a:r>
            <a:endParaRPr lang="en-US" sz="3400" dirty="0"/>
          </a:p>
        </p:txBody>
      </p:sp>
      <p:cxnSp>
        <p:nvCxnSpPr>
          <p:cNvPr id="5" name="Straight Connector 4"/>
          <p:cNvCxnSpPr/>
          <p:nvPr/>
        </p:nvCxnSpPr>
        <p:spPr bwMode="auto">
          <a:xfrm>
            <a:off x="1187624" y="3025755"/>
            <a:ext cx="7416824"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cxnSp>
        <p:nvCxnSpPr>
          <p:cNvPr id="36" name="Straight Connector 35"/>
          <p:cNvCxnSpPr/>
          <p:nvPr/>
        </p:nvCxnSpPr>
        <p:spPr bwMode="auto">
          <a:xfrm>
            <a:off x="1187624" y="3897052"/>
            <a:ext cx="7416824"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pic>
        <p:nvPicPr>
          <p:cNvPr id="4" name="Picture 3" descr="3comin-p1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1720" y="908720"/>
            <a:ext cx="5544616" cy="5544616"/>
          </a:xfrm>
          <a:prstGeom prst="rect">
            <a:avLst/>
          </a:prstGeom>
        </p:spPr>
      </p:pic>
      <p:sp>
        <p:nvSpPr>
          <p:cNvPr id="6" name="Footer Placeholder 5"/>
          <p:cNvSpPr>
            <a:spLocks noGrp="1"/>
          </p:cNvSpPr>
          <p:nvPr>
            <p:ph type="ftr" sz="quarter" idx="11"/>
          </p:nvPr>
        </p:nvSpPr>
        <p:spPr/>
        <p:txBody>
          <a:bodyPr/>
          <a:lstStyle/>
          <a:p>
            <a:pPr>
              <a:defRPr/>
            </a:pPr>
            <a:r>
              <a:rPr lang="en-US" dirty="0" smtClean="0">
                <a:latin typeface="Verdana"/>
                <a:cs typeface="Verdana"/>
              </a:rPr>
              <a:t>3colorsofministry.org</a:t>
            </a:r>
            <a:endParaRPr lang="en-US" dirty="0">
              <a:latin typeface="Verdana"/>
              <a:cs typeface="Verdana"/>
            </a:endParaRPr>
          </a:p>
        </p:txBody>
      </p:sp>
    </p:spTree>
    <p:extLst>
      <p:ext uri="{BB962C8B-B14F-4D97-AF65-F5344CB8AC3E}">
        <p14:creationId xmlns:p14="http://schemas.microsoft.com/office/powerpoint/2010/main" val="244859419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The gift of shepherding</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1" name="TextBox 30"/>
          <p:cNvSpPr txBox="1"/>
          <p:nvPr/>
        </p:nvSpPr>
        <p:spPr>
          <a:xfrm>
            <a:off x="899592" y="4437112"/>
            <a:ext cx="2232248" cy="1015663"/>
          </a:xfrm>
          <a:prstGeom prst="rect">
            <a:avLst/>
          </a:prstGeom>
          <a:noFill/>
        </p:spPr>
        <p:txBody>
          <a:bodyPr wrap="square" rtlCol="0">
            <a:spAutoFit/>
          </a:bodyPr>
          <a:lstStyle/>
          <a:p>
            <a:pPr algn="r"/>
            <a:r>
              <a:rPr lang="en-US" sz="1200" i="1" dirty="0" smtClean="0">
                <a:latin typeface="Tahoma"/>
                <a:cs typeface="Tahoma"/>
              </a:rPr>
              <a:t>This gift enables you to assume long-term, personal responsibility for the spiritual well-being of a group of people</a:t>
            </a:r>
            <a:r>
              <a:rPr lang="en-US" sz="1200" i="1" dirty="0">
                <a:latin typeface="Tahoma"/>
                <a:cs typeface="Tahoma"/>
              </a:rPr>
              <a:t>.</a:t>
            </a:r>
          </a:p>
        </p:txBody>
      </p:sp>
      <p:sp>
        <p:nvSpPr>
          <p:cNvPr id="33" name="TextBox 32"/>
          <p:cNvSpPr txBox="1"/>
          <p:nvPr/>
        </p:nvSpPr>
        <p:spPr>
          <a:xfrm>
            <a:off x="3347864" y="1032118"/>
            <a:ext cx="5760640" cy="4139594"/>
          </a:xfrm>
          <a:prstGeom prst="rect">
            <a:avLst/>
          </a:prstGeom>
          <a:noFill/>
        </p:spPr>
        <p:txBody>
          <a:bodyPr wrap="square" rtlCol="0">
            <a:spAutoFit/>
          </a:bodyPr>
          <a:lstStyle/>
          <a:p>
            <a:r>
              <a:rPr lang="en-US" sz="1200" dirty="0">
                <a:latin typeface="Tahoma"/>
                <a:cs typeface="Tahoma"/>
              </a:rPr>
              <a:t>The gift of shepherding—in contrast to the gift of counseling —involves a long-term commitment to a group of fellow Christians. Contrary to widespread opinion, this gift is not necessary for a pastor of a local church. Our research indicates that the gift of shepherding is relatively widespread, appearing in 12 percent of the gift mixes of all Christians. Interestingly, 43 percent of all Christians with the gift of shepherding also have the gift of teaching.</a:t>
            </a:r>
          </a:p>
          <a:p>
            <a:pPr>
              <a:spcBef>
                <a:spcPts val="600"/>
              </a:spcBef>
            </a:pPr>
            <a:r>
              <a:rPr lang="en-US" sz="1200" b="1" dirty="0" smtClean="0">
                <a:latin typeface="Tahoma"/>
                <a:cs typeface="Tahoma"/>
              </a:rPr>
              <a:t>Scripture references</a:t>
            </a:r>
            <a:endParaRPr lang="en-US" sz="1200" b="1" dirty="0">
              <a:latin typeface="Tahoma"/>
              <a:cs typeface="Tahoma"/>
            </a:endParaRPr>
          </a:p>
          <a:p>
            <a:pPr>
              <a:spcBef>
                <a:spcPts val="600"/>
              </a:spcBef>
            </a:pPr>
            <a:r>
              <a:rPr lang="en-US" sz="1200" b="1" dirty="0">
                <a:latin typeface="Tahoma"/>
                <a:cs typeface="Tahoma"/>
              </a:rPr>
              <a:t>John 10:1-15, </a:t>
            </a:r>
            <a:r>
              <a:rPr lang="en-US" sz="1200" dirty="0">
                <a:latin typeface="Tahoma"/>
                <a:cs typeface="Tahoma"/>
              </a:rPr>
              <a:t>Acts 20:28-31, Ephesians 4:11, 1 Thessalonians 5:12-13, 1 Timothy 4:11-16, Hebrews 13:7,17 and 20-21, 1 Peter 5:1-5</a:t>
            </a:r>
          </a:p>
          <a:p>
            <a:pPr>
              <a:spcBef>
                <a:spcPts val="600"/>
              </a:spcBef>
            </a:pPr>
            <a:r>
              <a:rPr lang="en-US" sz="1200" b="1" dirty="0" smtClean="0">
                <a:latin typeface="Tahoma"/>
                <a:cs typeface="Tahoma"/>
              </a:rPr>
              <a:t>Possible tasks</a:t>
            </a:r>
          </a:p>
          <a:p>
            <a:pPr>
              <a:spcBef>
                <a:spcPts val="600"/>
              </a:spcBef>
            </a:pPr>
            <a:r>
              <a:rPr lang="en-US" sz="1200" dirty="0">
                <a:latin typeface="Tahoma"/>
                <a:cs typeface="Tahoma"/>
              </a:rPr>
              <a:t>Gift consultant, children’s church, small group leader, youth ministry, assimilating new Christians, informal gatherings, training programs ...</a:t>
            </a:r>
          </a:p>
          <a:p>
            <a:pPr>
              <a:spcBef>
                <a:spcPts val="600"/>
              </a:spcBef>
            </a:pPr>
            <a:r>
              <a:rPr lang="en-US" sz="1200" b="1" dirty="0" smtClean="0">
                <a:latin typeface="Tahoma"/>
                <a:cs typeface="Tahoma"/>
              </a:rPr>
              <a:t>Questions</a:t>
            </a:r>
          </a:p>
          <a:p>
            <a:pPr marL="285750" indent="-285750">
              <a:spcBef>
                <a:spcPts val="600"/>
              </a:spcBef>
              <a:buFont typeface="Arial"/>
              <a:buChar char="•"/>
            </a:pPr>
            <a:r>
              <a:rPr lang="en-US" sz="1200" dirty="0">
                <a:latin typeface="Tahoma"/>
                <a:cs typeface="Tahoma"/>
              </a:rPr>
              <a:t>Twelve percent of all Christians have this gift. Why do you think this gift is so prevalent?</a:t>
            </a:r>
          </a:p>
          <a:p>
            <a:pPr marL="285750" indent="-285750">
              <a:spcBef>
                <a:spcPts val="600"/>
              </a:spcBef>
              <a:buFont typeface="Arial"/>
              <a:buChar char="•"/>
            </a:pPr>
            <a:r>
              <a:rPr lang="en-US" sz="1200" dirty="0">
                <a:latin typeface="Tahoma"/>
                <a:cs typeface="Tahoma"/>
              </a:rPr>
              <a:t>Leading small groups is an ideal ministry for those who have this gift. In your opinion, do the small group leaders of your church have this gift? Are there individuals in your church with the gift of </a:t>
            </a:r>
            <a:r>
              <a:rPr lang="en-US" sz="1200" dirty="0" err="1">
                <a:latin typeface="Tahoma"/>
                <a:cs typeface="Tahoma"/>
              </a:rPr>
              <a:t>shep</a:t>
            </a:r>
            <a:r>
              <a:rPr lang="en-US" sz="1200" dirty="0">
                <a:latin typeface="Tahoma"/>
                <a:cs typeface="Tahoma"/>
              </a:rPr>
              <a:t>- herding who haven’t yet found any relevant tasks in which they can exercise this gift?</a:t>
            </a:r>
          </a:p>
        </p:txBody>
      </p:sp>
      <p:pic>
        <p:nvPicPr>
          <p:cNvPr id="4" name="Picture 3" descr="3comin-p121.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600" y="2276872"/>
            <a:ext cx="2299030" cy="2232000"/>
          </a:xfrm>
          <a:prstGeom prst="rect">
            <a:avLst/>
          </a:prstGeom>
        </p:spPr>
      </p:pic>
      <p:sp>
        <p:nvSpPr>
          <p:cNvPr id="7" name="TextBox 6">
            <a:hlinkClick r:id="rId4" action="ppaction://hlinksldjump" highlightClick="1"/>
          </p:cNvPr>
          <p:cNvSpPr txBox="1"/>
          <p:nvPr/>
        </p:nvSpPr>
        <p:spPr>
          <a:xfrm>
            <a:off x="3203848" y="6237312"/>
            <a:ext cx="2736304" cy="306467"/>
          </a:xfrm>
          <a:prstGeom prst="roundRect">
            <a:avLst/>
          </a:prstGeom>
          <a:solidFill>
            <a:srgbClr val="6D73A2"/>
          </a:solidFill>
          <a:scene3d>
            <a:camera prst="orthographicFront"/>
            <a:lightRig rig="threePt" dir="t"/>
          </a:scene3d>
          <a:sp3d>
            <a:bevelT/>
          </a:sp3d>
        </p:spPr>
        <p:txBody>
          <a:bodyPr wrap="square" rtlCol="0">
            <a:spAutoFit/>
          </a:bodyPr>
          <a:lstStyle/>
          <a:p>
            <a:pPr algn="ctr"/>
            <a:r>
              <a:rPr lang="en-US" sz="1200" dirty="0" smtClean="0">
                <a:latin typeface="Tahoma"/>
                <a:cs typeface="Tahoma"/>
              </a:rPr>
              <a:t>Return to </a:t>
            </a:r>
            <a:r>
              <a:rPr lang="en-US" sz="1200" dirty="0">
                <a:latin typeface="Tahoma"/>
                <a:cs typeface="Tahoma"/>
              </a:rPr>
              <a:t>g</a:t>
            </a:r>
            <a:r>
              <a:rPr lang="en-US" sz="1200" dirty="0" smtClean="0">
                <a:latin typeface="Tahoma"/>
                <a:cs typeface="Tahoma"/>
              </a:rPr>
              <a:t>ift </a:t>
            </a:r>
            <a:r>
              <a:rPr lang="en-US" sz="1200" dirty="0">
                <a:latin typeface="Tahoma"/>
                <a:cs typeface="Tahoma"/>
              </a:rPr>
              <a:t>d</a:t>
            </a:r>
            <a:r>
              <a:rPr lang="en-US" sz="1200" dirty="0" smtClean="0">
                <a:latin typeface="Tahoma"/>
                <a:cs typeface="Tahoma"/>
              </a:rPr>
              <a:t>escription index</a:t>
            </a:r>
            <a:endParaRPr lang="en-US" sz="1200" dirty="0">
              <a:latin typeface="Tahoma"/>
              <a:cs typeface="Tahoma"/>
            </a:endParaRPr>
          </a:p>
        </p:txBody>
      </p:sp>
    </p:spTree>
    <p:extLst>
      <p:ext uri="{BB962C8B-B14F-4D97-AF65-F5344CB8AC3E}">
        <p14:creationId xmlns:p14="http://schemas.microsoft.com/office/powerpoint/2010/main" val="280011949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The gift of singleness</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1" name="TextBox 30"/>
          <p:cNvSpPr txBox="1"/>
          <p:nvPr/>
        </p:nvSpPr>
        <p:spPr>
          <a:xfrm>
            <a:off x="899592" y="4437112"/>
            <a:ext cx="2232248" cy="830997"/>
          </a:xfrm>
          <a:prstGeom prst="rect">
            <a:avLst/>
          </a:prstGeom>
          <a:noFill/>
        </p:spPr>
        <p:txBody>
          <a:bodyPr wrap="square" rtlCol="0">
            <a:spAutoFit/>
          </a:bodyPr>
          <a:lstStyle/>
          <a:p>
            <a:pPr algn="r"/>
            <a:r>
              <a:rPr lang="en-US" sz="1200" i="1" dirty="0" smtClean="0">
                <a:latin typeface="Tahoma"/>
                <a:cs typeface="Tahoma"/>
              </a:rPr>
              <a:t>This gift enables you to live happily as a single while contributing more effectively to the kingdom of God.</a:t>
            </a:r>
            <a:endParaRPr lang="en-US" sz="1200" i="1" dirty="0">
              <a:latin typeface="Tahoma"/>
              <a:cs typeface="Tahoma"/>
            </a:endParaRPr>
          </a:p>
        </p:txBody>
      </p:sp>
      <p:sp>
        <p:nvSpPr>
          <p:cNvPr id="33" name="TextBox 32"/>
          <p:cNvSpPr txBox="1"/>
          <p:nvPr/>
        </p:nvSpPr>
        <p:spPr>
          <a:xfrm>
            <a:off x="3347864" y="1032118"/>
            <a:ext cx="5760640" cy="4139594"/>
          </a:xfrm>
          <a:prstGeom prst="rect">
            <a:avLst/>
          </a:prstGeom>
          <a:noFill/>
        </p:spPr>
        <p:txBody>
          <a:bodyPr wrap="square" rtlCol="0">
            <a:spAutoFit/>
          </a:bodyPr>
          <a:lstStyle/>
          <a:p>
            <a:r>
              <a:rPr lang="en-US" sz="1200" dirty="0">
                <a:latin typeface="Tahoma"/>
                <a:cs typeface="Tahoma"/>
              </a:rPr>
              <a:t>The gift of missionary and the gift of singleness are two gifts which, in contrast to all other gifts, can only be exercised meaningfully in combination with other gifts. In other words, they cannot stand on their own. Anyone with the gift of singleness will likely be able to exercise his or her other gifts more effectively. Those with this gift are happier in their singleness than they would be if they were married.</a:t>
            </a:r>
          </a:p>
          <a:p>
            <a:endParaRPr lang="en-US" sz="1200" dirty="0">
              <a:latin typeface="Tahoma"/>
              <a:cs typeface="Tahoma"/>
            </a:endParaRPr>
          </a:p>
          <a:p>
            <a:pPr>
              <a:spcBef>
                <a:spcPts val="600"/>
              </a:spcBef>
            </a:pPr>
            <a:r>
              <a:rPr lang="en-US" sz="1200" b="1" dirty="0" smtClean="0">
                <a:latin typeface="Tahoma"/>
                <a:cs typeface="Tahoma"/>
              </a:rPr>
              <a:t>Scripture references</a:t>
            </a:r>
            <a:endParaRPr lang="en-US" sz="1200" b="1" dirty="0">
              <a:latin typeface="Tahoma"/>
              <a:cs typeface="Tahoma"/>
            </a:endParaRPr>
          </a:p>
          <a:p>
            <a:pPr>
              <a:spcBef>
                <a:spcPts val="600"/>
              </a:spcBef>
            </a:pPr>
            <a:r>
              <a:rPr lang="en-US" sz="1200" dirty="0">
                <a:latin typeface="Tahoma"/>
                <a:cs typeface="Tahoma"/>
              </a:rPr>
              <a:t>Matthew 19:10-12, 1 Corinthians 7:7-8, </a:t>
            </a:r>
            <a:r>
              <a:rPr lang="en-US" sz="1200" b="1" dirty="0">
                <a:latin typeface="Tahoma"/>
                <a:cs typeface="Tahoma"/>
              </a:rPr>
              <a:t>1 Corinthians 7:32- 35, </a:t>
            </a:r>
            <a:r>
              <a:rPr lang="en-US" sz="1200" dirty="0">
                <a:latin typeface="Tahoma"/>
                <a:cs typeface="Tahoma"/>
              </a:rPr>
              <a:t>1 Timothy 4:1-5</a:t>
            </a:r>
          </a:p>
          <a:p>
            <a:pPr>
              <a:spcBef>
                <a:spcPts val="600"/>
              </a:spcBef>
            </a:pPr>
            <a:r>
              <a:rPr lang="en-US" sz="1200" b="1" dirty="0" smtClean="0">
                <a:latin typeface="Tahoma"/>
                <a:cs typeface="Tahoma"/>
              </a:rPr>
              <a:t>Possible tasks</a:t>
            </a:r>
          </a:p>
          <a:p>
            <a:pPr>
              <a:spcBef>
                <a:spcPts val="600"/>
              </a:spcBef>
            </a:pPr>
            <a:r>
              <a:rPr lang="en-US" sz="1200" dirty="0">
                <a:latin typeface="Tahoma"/>
                <a:cs typeface="Tahoma"/>
              </a:rPr>
              <a:t>Since the gift of singleness is intended to make other gifts more effective, it is theoretically possible to combine any task with it. However, those involved in foreign missions, church planting, and similar pioneer work may particularly profit from this gift since a great degree of flexibility is required in these ministries. This kind of flexibility is often difficult to harmonize with family concerns</a:t>
            </a:r>
            <a:r>
              <a:rPr lang="en-US" sz="1200" dirty="0" smtClean="0">
                <a:latin typeface="Tahoma"/>
                <a:cs typeface="Tahoma"/>
              </a:rPr>
              <a:t>.</a:t>
            </a:r>
          </a:p>
          <a:p>
            <a:pPr>
              <a:spcBef>
                <a:spcPts val="600"/>
              </a:spcBef>
            </a:pPr>
            <a:r>
              <a:rPr lang="en-US" sz="1200" b="1" dirty="0" smtClean="0">
                <a:latin typeface="Tahoma"/>
                <a:cs typeface="Tahoma"/>
              </a:rPr>
              <a:t>Questions</a:t>
            </a:r>
          </a:p>
          <a:p>
            <a:pPr marL="285750" indent="-285750">
              <a:spcBef>
                <a:spcPts val="600"/>
              </a:spcBef>
              <a:buFont typeface="Arial"/>
              <a:buChar char="•"/>
            </a:pPr>
            <a:r>
              <a:rPr lang="en-US" sz="1200" dirty="0">
                <a:latin typeface="Tahoma"/>
                <a:cs typeface="Tahoma"/>
              </a:rPr>
              <a:t>Do you regard the oath of celibacy in the Roman Catholic Church to be an appropriate means of exercising the gift of singleness? Why, or why not?</a:t>
            </a:r>
          </a:p>
          <a:p>
            <a:pPr marL="285750" indent="-285750">
              <a:spcBef>
                <a:spcPts val="600"/>
              </a:spcBef>
              <a:buFont typeface="Arial"/>
              <a:buChar char="•"/>
            </a:pPr>
            <a:r>
              <a:rPr lang="en-US" sz="1200" dirty="0">
                <a:latin typeface="Tahoma"/>
                <a:cs typeface="Tahoma"/>
              </a:rPr>
              <a:t>Is it necessary to have a specific spiritual gift to get married?</a:t>
            </a:r>
          </a:p>
        </p:txBody>
      </p:sp>
      <p:pic>
        <p:nvPicPr>
          <p:cNvPr id="2" name="Picture 1" descr="3comin-p122.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600" y="2276872"/>
            <a:ext cx="2318266" cy="2234839"/>
          </a:xfrm>
          <a:prstGeom prst="rect">
            <a:avLst/>
          </a:prstGeom>
        </p:spPr>
      </p:pic>
      <p:sp>
        <p:nvSpPr>
          <p:cNvPr id="7" name="TextBox 6">
            <a:hlinkClick r:id="rId4" action="ppaction://hlinksldjump" highlightClick="1"/>
          </p:cNvPr>
          <p:cNvSpPr txBox="1"/>
          <p:nvPr/>
        </p:nvSpPr>
        <p:spPr>
          <a:xfrm>
            <a:off x="3203848" y="6237312"/>
            <a:ext cx="2736304" cy="306467"/>
          </a:xfrm>
          <a:prstGeom prst="roundRect">
            <a:avLst/>
          </a:prstGeom>
          <a:solidFill>
            <a:srgbClr val="6D73A2"/>
          </a:solidFill>
          <a:scene3d>
            <a:camera prst="orthographicFront"/>
            <a:lightRig rig="threePt" dir="t"/>
          </a:scene3d>
          <a:sp3d>
            <a:bevelT/>
          </a:sp3d>
        </p:spPr>
        <p:txBody>
          <a:bodyPr wrap="square" rtlCol="0">
            <a:spAutoFit/>
          </a:bodyPr>
          <a:lstStyle/>
          <a:p>
            <a:pPr algn="ctr"/>
            <a:r>
              <a:rPr lang="en-US" sz="1200" dirty="0" smtClean="0">
                <a:latin typeface="Tahoma"/>
                <a:cs typeface="Tahoma"/>
              </a:rPr>
              <a:t>Return to </a:t>
            </a:r>
            <a:r>
              <a:rPr lang="en-US" sz="1200" dirty="0">
                <a:latin typeface="Tahoma"/>
                <a:cs typeface="Tahoma"/>
              </a:rPr>
              <a:t>g</a:t>
            </a:r>
            <a:r>
              <a:rPr lang="en-US" sz="1200" dirty="0" smtClean="0">
                <a:latin typeface="Tahoma"/>
                <a:cs typeface="Tahoma"/>
              </a:rPr>
              <a:t>ift </a:t>
            </a:r>
            <a:r>
              <a:rPr lang="en-US" sz="1200" dirty="0">
                <a:latin typeface="Tahoma"/>
                <a:cs typeface="Tahoma"/>
              </a:rPr>
              <a:t>d</a:t>
            </a:r>
            <a:r>
              <a:rPr lang="en-US" sz="1200" dirty="0" smtClean="0">
                <a:latin typeface="Tahoma"/>
                <a:cs typeface="Tahoma"/>
              </a:rPr>
              <a:t>escription index</a:t>
            </a:r>
            <a:endParaRPr lang="en-US" sz="1200" dirty="0">
              <a:latin typeface="Tahoma"/>
              <a:cs typeface="Tahoma"/>
            </a:endParaRPr>
          </a:p>
        </p:txBody>
      </p:sp>
    </p:spTree>
    <p:extLst>
      <p:ext uri="{BB962C8B-B14F-4D97-AF65-F5344CB8AC3E}">
        <p14:creationId xmlns:p14="http://schemas.microsoft.com/office/powerpoint/2010/main" val="61013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The gift of teaching</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1" name="TextBox 30"/>
          <p:cNvSpPr txBox="1"/>
          <p:nvPr/>
        </p:nvSpPr>
        <p:spPr>
          <a:xfrm>
            <a:off x="899592" y="4437112"/>
            <a:ext cx="2232248" cy="1015663"/>
          </a:xfrm>
          <a:prstGeom prst="rect">
            <a:avLst/>
          </a:prstGeom>
          <a:noFill/>
        </p:spPr>
        <p:txBody>
          <a:bodyPr wrap="square" rtlCol="0">
            <a:spAutoFit/>
          </a:bodyPr>
          <a:lstStyle/>
          <a:p>
            <a:pPr algn="r"/>
            <a:r>
              <a:rPr lang="en-US" sz="1200" i="1" dirty="0" smtClean="0">
                <a:latin typeface="Tahoma"/>
                <a:cs typeface="Tahoma"/>
              </a:rPr>
              <a:t>This gift enables you to communicate truth in a manner that enables others to learn and contributes to the health of the church.</a:t>
            </a:r>
            <a:endParaRPr lang="en-US" sz="1200" i="1" dirty="0">
              <a:latin typeface="Tahoma"/>
              <a:cs typeface="Tahoma"/>
            </a:endParaRPr>
          </a:p>
        </p:txBody>
      </p:sp>
      <p:sp>
        <p:nvSpPr>
          <p:cNvPr id="33" name="TextBox 32"/>
          <p:cNvSpPr txBox="1"/>
          <p:nvPr/>
        </p:nvSpPr>
        <p:spPr>
          <a:xfrm>
            <a:off x="3347864" y="1032118"/>
            <a:ext cx="5760640" cy="3585596"/>
          </a:xfrm>
          <a:prstGeom prst="rect">
            <a:avLst/>
          </a:prstGeom>
          <a:noFill/>
        </p:spPr>
        <p:txBody>
          <a:bodyPr wrap="square" rtlCol="0">
            <a:spAutoFit/>
          </a:bodyPr>
          <a:lstStyle/>
          <a:p>
            <a:r>
              <a:rPr lang="en-US" sz="1200" dirty="0">
                <a:latin typeface="Tahoma"/>
                <a:cs typeface="Tahoma"/>
              </a:rPr>
              <a:t>Characteristic of the gift of teaching is the fact that others actually learn. Just knowing a lot (which may be an indication of the gift of knowledge, see page 107), should not be confused with the gift of teaching. Those with the gift of teaching are focused on the questions and concerns of their audience, and manage to impart their knowledge in an interesting and stimulating manner.</a:t>
            </a:r>
          </a:p>
          <a:p>
            <a:pPr>
              <a:spcBef>
                <a:spcPts val="600"/>
              </a:spcBef>
            </a:pPr>
            <a:r>
              <a:rPr lang="en-US" sz="1200" b="1" dirty="0" smtClean="0">
                <a:latin typeface="Tahoma"/>
                <a:cs typeface="Tahoma"/>
              </a:rPr>
              <a:t>Scripture references</a:t>
            </a:r>
            <a:endParaRPr lang="en-US" sz="1200" b="1" dirty="0">
              <a:latin typeface="Tahoma"/>
              <a:cs typeface="Tahoma"/>
            </a:endParaRPr>
          </a:p>
          <a:p>
            <a:pPr>
              <a:spcBef>
                <a:spcPts val="600"/>
              </a:spcBef>
            </a:pPr>
            <a:r>
              <a:rPr lang="en-US" sz="1200" dirty="0">
                <a:latin typeface="Tahoma"/>
                <a:cs typeface="Tahoma"/>
              </a:rPr>
              <a:t>Acts 18:24-28, Romans 12:6-7, 1 Corinthians 12:28-29, </a:t>
            </a:r>
            <a:r>
              <a:rPr lang="en-US" sz="1200" dirty="0" smtClean="0">
                <a:latin typeface="Tahoma"/>
                <a:cs typeface="Tahoma"/>
              </a:rPr>
              <a:t>Ephesians </a:t>
            </a:r>
            <a:r>
              <a:rPr lang="en-US" sz="1200" dirty="0">
                <a:latin typeface="Tahoma"/>
                <a:cs typeface="Tahoma"/>
              </a:rPr>
              <a:t>4:11-14, </a:t>
            </a:r>
            <a:r>
              <a:rPr lang="en-US" sz="1200" b="1" dirty="0">
                <a:latin typeface="Tahoma"/>
                <a:cs typeface="Tahoma"/>
              </a:rPr>
              <a:t>James 3:</a:t>
            </a:r>
            <a:r>
              <a:rPr lang="en-US" sz="1200" b="1" dirty="0" smtClean="0">
                <a:latin typeface="Tahoma"/>
                <a:cs typeface="Tahoma"/>
              </a:rPr>
              <a:t>1</a:t>
            </a:r>
            <a:endParaRPr lang="en-US" sz="1200" b="1" dirty="0">
              <a:latin typeface="Tahoma"/>
              <a:cs typeface="Tahoma"/>
            </a:endParaRPr>
          </a:p>
          <a:p>
            <a:pPr>
              <a:spcBef>
                <a:spcPts val="600"/>
              </a:spcBef>
            </a:pPr>
            <a:r>
              <a:rPr lang="en-US" sz="1200" b="1" dirty="0" smtClean="0">
                <a:latin typeface="Tahoma"/>
                <a:cs typeface="Tahoma"/>
              </a:rPr>
              <a:t>Possible tasks</a:t>
            </a:r>
          </a:p>
          <a:p>
            <a:pPr>
              <a:spcBef>
                <a:spcPts val="600"/>
              </a:spcBef>
            </a:pPr>
            <a:r>
              <a:rPr lang="en-US" sz="1200" dirty="0">
                <a:latin typeface="Tahoma"/>
                <a:cs typeface="Tahoma"/>
              </a:rPr>
              <a:t>Small group ministry, seminars, training courses, Bible </a:t>
            </a:r>
            <a:r>
              <a:rPr lang="en-US" sz="1200" dirty="0" smtClean="0">
                <a:latin typeface="Tahoma"/>
                <a:cs typeface="Tahoma"/>
              </a:rPr>
              <a:t>studies</a:t>
            </a:r>
            <a:r>
              <a:rPr lang="en-US" sz="1200" dirty="0">
                <a:latin typeface="Tahoma"/>
                <a:cs typeface="Tahoma"/>
              </a:rPr>
              <a:t>, new members/baptism class, online work, church growth training ...</a:t>
            </a:r>
          </a:p>
          <a:p>
            <a:pPr>
              <a:spcBef>
                <a:spcPts val="600"/>
              </a:spcBef>
            </a:pPr>
            <a:r>
              <a:rPr lang="en-US" sz="1200" b="1" dirty="0" smtClean="0">
                <a:latin typeface="Tahoma"/>
                <a:cs typeface="Tahoma"/>
              </a:rPr>
              <a:t>Questions</a:t>
            </a:r>
          </a:p>
          <a:p>
            <a:pPr marL="285750" indent="-285750">
              <a:spcBef>
                <a:spcPts val="600"/>
              </a:spcBef>
              <a:buFont typeface="Arial"/>
              <a:buChar char="•"/>
            </a:pPr>
            <a:r>
              <a:rPr lang="en-US" sz="1200" dirty="0">
                <a:latin typeface="Tahoma"/>
                <a:cs typeface="Tahoma"/>
              </a:rPr>
              <a:t>Why do you suppose the Bible suggests that teachers will be subject to more severe </a:t>
            </a:r>
            <a:r>
              <a:rPr lang="en-US" sz="1200" dirty="0" err="1">
                <a:latin typeface="Tahoma"/>
                <a:cs typeface="Tahoma"/>
              </a:rPr>
              <a:t>judgement</a:t>
            </a:r>
            <a:r>
              <a:rPr lang="en-US" sz="1200" dirty="0">
                <a:latin typeface="Tahoma"/>
                <a:cs typeface="Tahoma"/>
              </a:rPr>
              <a:t>?</a:t>
            </a:r>
          </a:p>
          <a:p>
            <a:pPr marL="285750" indent="-285750">
              <a:spcBef>
                <a:spcPts val="600"/>
              </a:spcBef>
              <a:buFont typeface="Arial"/>
              <a:buChar char="•"/>
            </a:pPr>
            <a:r>
              <a:rPr lang="en-US" sz="1200" dirty="0" smtClean="0">
                <a:latin typeface="Tahoma"/>
                <a:cs typeface="Tahoma"/>
              </a:rPr>
              <a:t>Reflect on the various teachers, professors, and pastors that you know. Which of them has the gift of teaching? How can you see this gift in their lives?</a:t>
            </a:r>
            <a:endParaRPr lang="en-US" sz="1200" dirty="0">
              <a:latin typeface="Tahoma"/>
              <a:cs typeface="Tahoma"/>
            </a:endParaRPr>
          </a:p>
        </p:txBody>
      </p:sp>
      <p:pic>
        <p:nvPicPr>
          <p:cNvPr id="2" name="Picture 1" descr="3comin-p123.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600" y="2276872"/>
            <a:ext cx="2304000" cy="2232000"/>
          </a:xfrm>
          <a:prstGeom prst="rect">
            <a:avLst/>
          </a:prstGeom>
        </p:spPr>
      </p:pic>
      <p:sp>
        <p:nvSpPr>
          <p:cNvPr id="7" name="TextBox 6">
            <a:hlinkClick r:id="rId4" action="ppaction://hlinksldjump" highlightClick="1"/>
          </p:cNvPr>
          <p:cNvSpPr txBox="1"/>
          <p:nvPr/>
        </p:nvSpPr>
        <p:spPr>
          <a:xfrm>
            <a:off x="3203848" y="6237312"/>
            <a:ext cx="2736304" cy="306467"/>
          </a:xfrm>
          <a:prstGeom prst="roundRect">
            <a:avLst/>
          </a:prstGeom>
          <a:solidFill>
            <a:srgbClr val="6D73A2"/>
          </a:solidFill>
          <a:scene3d>
            <a:camera prst="orthographicFront"/>
            <a:lightRig rig="threePt" dir="t"/>
          </a:scene3d>
          <a:sp3d>
            <a:bevelT/>
          </a:sp3d>
        </p:spPr>
        <p:txBody>
          <a:bodyPr wrap="square" rtlCol="0">
            <a:spAutoFit/>
          </a:bodyPr>
          <a:lstStyle/>
          <a:p>
            <a:pPr algn="ctr"/>
            <a:r>
              <a:rPr lang="en-US" sz="1200" dirty="0" smtClean="0">
                <a:latin typeface="Tahoma"/>
                <a:cs typeface="Tahoma"/>
              </a:rPr>
              <a:t>Return to </a:t>
            </a:r>
            <a:r>
              <a:rPr lang="en-US" sz="1200" dirty="0">
                <a:latin typeface="Tahoma"/>
                <a:cs typeface="Tahoma"/>
              </a:rPr>
              <a:t>g</a:t>
            </a:r>
            <a:r>
              <a:rPr lang="en-US" sz="1200" dirty="0" smtClean="0">
                <a:latin typeface="Tahoma"/>
                <a:cs typeface="Tahoma"/>
              </a:rPr>
              <a:t>ift </a:t>
            </a:r>
            <a:r>
              <a:rPr lang="en-US" sz="1200" dirty="0">
                <a:latin typeface="Tahoma"/>
                <a:cs typeface="Tahoma"/>
              </a:rPr>
              <a:t>d</a:t>
            </a:r>
            <a:r>
              <a:rPr lang="en-US" sz="1200" dirty="0" smtClean="0">
                <a:latin typeface="Tahoma"/>
                <a:cs typeface="Tahoma"/>
              </a:rPr>
              <a:t>escription index</a:t>
            </a:r>
            <a:endParaRPr lang="en-US" sz="1200" dirty="0">
              <a:latin typeface="Tahoma"/>
              <a:cs typeface="Tahoma"/>
            </a:endParaRPr>
          </a:p>
        </p:txBody>
      </p:sp>
    </p:spTree>
    <p:extLst>
      <p:ext uri="{BB962C8B-B14F-4D97-AF65-F5344CB8AC3E}">
        <p14:creationId xmlns:p14="http://schemas.microsoft.com/office/powerpoint/2010/main" val="41322397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The gift of deliverance</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1" name="TextBox 30"/>
          <p:cNvSpPr txBox="1"/>
          <p:nvPr/>
        </p:nvSpPr>
        <p:spPr>
          <a:xfrm>
            <a:off x="899592" y="4437112"/>
            <a:ext cx="2232248" cy="830997"/>
          </a:xfrm>
          <a:prstGeom prst="rect">
            <a:avLst/>
          </a:prstGeom>
          <a:noFill/>
        </p:spPr>
        <p:txBody>
          <a:bodyPr wrap="square" rtlCol="0">
            <a:spAutoFit/>
          </a:bodyPr>
          <a:lstStyle/>
          <a:p>
            <a:pPr algn="r"/>
            <a:r>
              <a:rPr lang="en-US" sz="1200" i="1" dirty="0" smtClean="0">
                <a:latin typeface="Tahoma"/>
                <a:cs typeface="Tahoma"/>
              </a:rPr>
              <a:t>This gift enables you to help people suffering from demonic oppression experience deliverance.</a:t>
            </a:r>
            <a:endParaRPr lang="en-US" sz="1200" i="1" dirty="0">
              <a:latin typeface="Tahoma"/>
              <a:cs typeface="Tahoma"/>
            </a:endParaRPr>
          </a:p>
        </p:txBody>
      </p:sp>
      <p:sp>
        <p:nvSpPr>
          <p:cNvPr id="33" name="TextBox 32"/>
          <p:cNvSpPr txBox="1"/>
          <p:nvPr/>
        </p:nvSpPr>
        <p:spPr>
          <a:xfrm>
            <a:off x="3347864" y="1032118"/>
            <a:ext cx="5760640" cy="3400931"/>
          </a:xfrm>
          <a:prstGeom prst="rect">
            <a:avLst/>
          </a:prstGeom>
          <a:noFill/>
        </p:spPr>
        <p:txBody>
          <a:bodyPr wrap="square" rtlCol="0">
            <a:spAutoFit/>
          </a:bodyPr>
          <a:lstStyle/>
          <a:p>
            <a:r>
              <a:rPr lang="en-US" sz="1200" dirty="0">
                <a:latin typeface="Tahoma"/>
                <a:cs typeface="Tahoma"/>
              </a:rPr>
              <a:t>Power over evil spirits is given to each Christian (Mark 16:15-18). Yet, experience indicates that God uses some Christians more than others in exercising this power. The gift of discernment (see page 126) should be present in any group that is involved in a ministry of deliverance.</a:t>
            </a:r>
          </a:p>
          <a:p>
            <a:pPr>
              <a:spcBef>
                <a:spcPts val="600"/>
              </a:spcBef>
            </a:pPr>
            <a:r>
              <a:rPr lang="en-US" sz="1200" b="1" dirty="0" smtClean="0">
                <a:latin typeface="Tahoma"/>
                <a:cs typeface="Tahoma"/>
              </a:rPr>
              <a:t>Scripture references</a:t>
            </a:r>
            <a:endParaRPr lang="en-US" sz="1200" b="1" dirty="0">
              <a:latin typeface="Tahoma"/>
              <a:cs typeface="Tahoma"/>
            </a:endParaRPr>
          </a:p>
          <a:p>
            <a:pPr>
              <a:spcBef>
                <a:spcPts val="600"/>
              </a:spcBef>
            </a:pPr>
            <a:r>
              <a:rPr lang="en-US" sz="1200" dirty="0">
                <a:latin typeface="Tahoma"/>
                <a:cs typeface="Tahoma"/>
              </a:rPr>
              <a:t>Matthew 10:1, Matthew 12:28-29 and 43-45, Mark 5:1-20, Mark 9:28-29, Mark 16:17, </a:t>
            </a:r>
            <a:r>
              <a:rPr lang="en-US" sz="1200" b="1" dirty="0">
                <a:latin typeface="Tahoma"/>
                <a:cs typeface="Tahoma"/>
              </a:rPr>
              <a:t>Luke 10:17-20, </a:t>
            </a:r>
            <a:r>
              <a:rPr lang="en-US" sz="1200" dirty="0">
                <a:latin typeface="Tahoma"/>
                <a:cs typeface="Tahoma"/>
              </a:rPr>
              <a:t>Acts 8:5-8, Acts 16:16-18, Acts 19:13-16</a:t>
            </a:r>
          </a:p>
          <a:p>
            <a:pPr>
              <a:spcBef>
                <a:spcPts val="600"/>
              </a:spcBef>
            </a:pPr>
            <a:r>
              <a:rPr lang="en-US" sz="1200" b="1" dirty="0" smtClean="0">
                <a:latin typeface="Tahoma"/>
                <a:cs typeface="Tahoma"/>
              </a:rPr>
              <a:t>Possible tasks</a:t>
            </a:r>
          </a:p>
          <a:p>
            <a:pPr>
              <a:spcBef>
                <a:spcPts val="600"/>
              </a:spcBef>
            </a:pPr>
            <a:r>
              <a:rPr lang="en-US" sz="1200" dirty="0">
                <a:latin typeface="Tahoma"/>
                <a:cs typeface="Tahoma"/>
              </a:rPr>
              <a:t>Exorcism, ministry to the underprivileged, prayer team ministry, counseling, evangelistic events, foreign missions ...</a:t>
            </a:r>
          </a:p>
          <a:p>
            <a:pPr>
              <a:spcBef>
                <a:spcPts val="600"/>
              </a:spcBef>
            </a:pPr>
            <a:r>
              <a:rPr lang="en-US" sz="1200" b="1" dirty="0" smtClean="0">
                <a:latin typeface="Tahoma"/>
                <a:cs typeface="Tahoma"/>
              </a:rPr>
              <a:t>Questions</a:t>
            </a:r>
          </a:p>
          <a:p>
            <a:pPr marL="285750" indent="-285750">
              <a:spcBef>
                <a:spcPts val="600"/>
              </a:spcBef>
              <a:buFont typeface="Arial"/>
              <a:buChar char="•"/>
            </a:pPr>
            <a:r>
              <a:rPr lang="en-US" sz="1200" dirty="0">
                <a:latin typeface="Tahoma"/>
                <a:cs typeface="Tahoma"/>
              </a:rPr>
              <a:t>Are you convinced that there are demons active in the world today? Why? Have you ever experienced the influence of demons in any perceptible manner?</a:t>
            </a:r>
          </a:p>
          <a:p>
            <a:pPr marL="285750" indent="-285750">
              <a:spcBef>
                <a:spcPts val="600"/>
              </a:spcBef>
              <a:buFont typeface="Arial"/>
              <a:buChar char="•"/>
            </a:pPr>
            <a:r>
              <a:rPr lang="en-US" sz="1200" dirty="0">
                <a:latin typeface="Tahoma"/>
                <a:cs typeface="Tahoma"/>
              </a:rPr>
              <a:t>Is it possible for Christians to be oppressed by demons? Why, or why not?</a:t>
            </a:r>
          </a:p>
        </p:txBody>
      </p:sp>
      <p:pic>
        <p:nvPicPr>
          <p:cNvPr id="2" name="Picture 1" descr="3comin-p125.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600" y="2276872"/>
            <a:ext cx="2304460" cy="2232000"/>
          </a:xfrm>
          <a:prstGeom prst="rect">
            <a:avLst/>
          </a:prstGeom>
        </p:spPr>
      </p:pic>
      <p:sp>
        <p:nvSpPr>
          <p:cNvPr id="7" name="TextBox 6">
            <a:hlinkClick r:id="rId4" action="ppaction://hlinksldjump" highlightClick="1"/>
          </p:cNvPr>
          <p:cNvSpPr txBox="1"/>
          <p:nvPr/>
        </p:nvSpPr>
        <p:spPr>
          <a:xfrm>
            <a:off x="3203848" y="6237312"/>
            <a:ext cx="2736304" cy="306467"/>
          </a:xfrm>
          <a:prstGeom prst="roundRect">
            <a:avLst/>
          </a:prstGeom>
          <a:solidFill>
            <a:srgbClr val="6D73A2"/>
          </a:solidFill>
          <a:scene3d>
            <a:camera prst="orthographicFront"/>
            <a:lightRig rig="threePt" dir="t"/>
          </a:scene3d>
          <a:sp3d>
            <a:bevelT/>
          </a:sp3d>
        </p:spPr>
        <p:txBody>
          <a:bodyPr wrap="square" rtlCol="0">
            <a:spAutoFit/>
          </a:bodyPr>
          <a:lstStyle/>
          <a:p>
            <a:pPr algn="ctr"/>
            <a:r>
              <a:rPr lang="en-US" sz="1200" dirty="0" smtClean="0">
                <a:latin typeface="Tahoma"/>
                <a:cs typeface="Tahoma"/>
              </a:rPr>
              <a:t>Return to </a:t>
            </a:r>
            <a:r>
              <a:rPr lang="en-US" sz="1200" dirty="0">
                <a:latin typeface="Tahoma"/>
                <a:cs typeface="Tahoma"/>
              </a:rPr>
              <a:t>g</a:t>
            </a:r>
            <a:r>
              <a:rPr lang="en-US" sz="1200" dirty="0" smtClean="0">
                <a:latin typeface="Tahoma"/>
                <a:cs typeface="Tahoma"/>
              </a:rPr>
              <a:t>ift </a:t>
            </a:r>
            <a:r>
              <a:rPr lang="en-US" sz="1200" dirty="0">
                <a:latin typeface="Tahoma"/>
                <a:cs typeface="Tahoma"/>
              </a:rPr>
              <a:t>d</a:t>
            </a:r>
            <a:r>
              <a:rPr lang="en-US" sz="1200" dirty="0" smtClean="0">
                <a:latin typeface="Tahoma"/>
                <a:cs typeface="Tahoma"/>
              </a:rPr>
              <a:t>escription index</a:t>
            </a:r>
            <a:endParaRPr lang="en-US" sz="1200" dirty="0">
              <a:latin typeface="Tahoma"/>
              <a:cs typeface="Tahoma"/>
            </a:endParaRPr>
          </a:p>
        </p:txBody>
      </p:sp>
    </p:spTree>
    <p:extLst>
      <p:ext uri="{BB962C8B-B14F-4D97-AF65-F5344CB8AC3E}">
        <p14:creationId xmlns:p14="http://schemas.microsoft.com/office/powerpoint/2010/main" val="158146891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The gift of discernment</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1" name="TextBox 30"/>
          <p:cNvSpPr txBox="1"/>
          <p:nvPr/>
        </p:nvSpPr>
        <p:spPr>
          <a:xfrm>
            <a:off x="899592" y="4437112"/>
            <a:ext cx="2232248" cy="1015663"/>
          </a:xfrm>
          <a:prstGeom prst="rect">
            <a:avLst/>
          </a:prstGeom>
          <a:noFill/>
        </p:spPr>
        <p:txBody>
          <a:bodyPr wrap="square" rtlCol="0">
            <a:spAutoFit/>
          </a:bodyPr>
          <a:lstStyle/>
          <a:p>
            <a:pPr algn="r"/>
            <a:r>
              <a:rPr lang="en-US" sz="1200" i="1" dirty="0" smtClean="0">
                <a:latin typeface="Tahoma"/>
                <a:cs typeface="Tahoma"/>
              </a:rPr>
              <a:t>This gift enables you to know for sure whether a given behavior originates from a divine, human or satanic source.</a:t>
            </a:r>
            <a:endParaRPr lang="en-US" sz="1200" i="1" dirty="0">
              <a:latin typeface="Tahoma"/>
              <a:cs typeface="Tahoma"/>
            </a:endParaRPr>
          </a:p>
        </p:txBody>
      </p:sp>
      <p:sp>
        <p:nvSpPr>
          <p:cNvPr id="33" name="TextBox 32"/>
          <p:cNvSpPr txBox="1"/>
          <p:nvPr/>
        </p:nvSpPr>
        <p:spPr>
          <a:xfrm>
            <a:off x="3347864" y="1032118"/>
            <a:ext cx="5760640" cy="3585596"/>
          </a:xfrm>
          <a:prstGeom prst="rect">
            <a:avLst/>
          </a:prstGeom>
          <a:noFill/>
        </p:spPr>
        <p:txBody>
          <a:bodyPr wrap="square" rtlCol="0">
            <a:spAutoFit/>
          </a:bodyPr>
          <a:lstStyle/>
          <a:p>
            <a:r>
              <a:rPr lang="en-US" sz="1200" dirty="0">
                <a:latin typeface="Tahoma"/>
                <a:cs typeface="Tahoma"/>
              </a:rPr>
              <a:t>The gift of discernment is part of God’s providential protection against error. It can express itself on a natural level by enabling Christians to distinguish between truth and deception. It can also provide them with insight into the deepest sources of truth and deception, thus entering into the supernatural realm</a:t>
            </a:r>
            <a:r>
              <a:rPr lang="en-US" sz="1200" dirty="0" smtClean="0">
                <a:latin typeface="Tahoma"/>
                <a:cs typeface="Tahoma"/>
              </a:rPr>
              <a:t>.</a:t>
            </a:r>
            <a:endParaRPr lang="en-US" sz="1200" dirty="0">
              <a:latin typeface="Tahoma"/>
              <a:cs typeface="Tahoma"/>
            </a:endParaRPr>
          </a:p>
          <a:p>
            <a:pPr>
              <a:spcBef>
                <a:spcPts val="600"/>
              </a:spcBef>
            </a:pPr>
            <a:r>
              <a:rPr lang="en-US" sz="1200" b="1" dirty="0" smtClean="0">
                <a:latin typeface="Tahoma"/>
                <a:cs typeface="Tahoma"/>
              </a:rPr>
              <a:t>Scripture references</a:t>
            </a:r>
            <a:endParaRPr lang="en-US" sz="1200" b="1" dirty="0">
              <a:latin typeface="Tahoma"/>
              <a:cs typeface="Tahoma"/>
            </a:endParaRPr>
          </a:p>
          <a:p>
            <a:pPr>
              <a:spcBef>
                <a:spcPts val="600"/>
              </a:spcBef>
            </a:pPr>
            <a:r>
              <a:rPr lang="en-US" sz="1200" dirty="0">
                <a:latin typeface="Tahoma"/>
                <a:cs typeface="Tahoma"/>
              </a:rPr>
              <a:t>Matthew 16:22-23, Acts 5:1-10, Acts 8:18-24, Acts 13:6-12, </a:t>
            </a:r>
            <a:r>
              <a:rPr lang="en-US" sz="1200" b="1" dirty="0">
                <a:latin typeface="Tahoma"/>
                <a:cs typeface="Tahoma"/>
              </a:rPr>
              <a:t>Acts 16:16-22,</a:t>
            </a:r>
            <a:r>
              <a:rPr lang="en-US" sz="1200" dirty="0">
                <a:latin typeface="Tahoma"/>
                <a:cs typeface="Tahoma"/>
              </a:rPr>
              <a:t> 1 Corinthians 12:10, 1 Thessalonians 5:19- 22, 1 John 4:1-</a:t>
            </a:r>
            <a:r>
              <a:rPr lang="en-US" sz="1200" dirty="0" smtClean="0">
                <a:latin typeface="Tahoma"/>
                <a:cs typeface="Tahoma"/>
              </a:rPr>
              <a:t>6</a:t>
            </a:r>
            <a:endParaRPr lang="en-US" sz="1200" dirty="0">
              <a:latin typeface="Tahoma"/>
              <a:cs typeface="Tahoma"/>
            </a:endParaRPr>
          </a:p>
          <a:p>
            <a:pPr>
              <a:spcBef>
                <a:spcPts val="600"/>
              </a:spcBef>
            </a:pPr>
            <a:r>
              <a:rPr lang="en-US" sz="1200" b="1" dirty="0" smtClean="0">
                <a:latin typeface="Tahoma"/>
                <a:cs typeface="Tahoma"/>
              </a:rPr>
              <a:t>Possible tasks</a:t>
            </a:r>
          </a:p>
          <a:p>
            <a:pPr>
              <a:spcBef>
                <a:spcPts val="600"/>
              </a:spcBef>
            </a:pPr>
            <a:r>
              <a:rPr lang="en-US" sz="1200" dirty="0">
                <a:latin typeface="Tahoma"/>
                <a:cs typeface="Tahoma"/>
              </a:rPr>
              <a:t>Public relations, counseling, deliverance ministry, ministry to the underprivileged, church board member, evangelistic campaigns, preaching, prayer team ministry, long-term </a:t>
            </a:r>
            <a:r>
              <a:rPr lang="en-US" sz="1200" dirty="0" smtClean="0">
                <a:latin typeface="Tahoma"/>
                <a:cs typeface="Tahoma"/>
              </a:rPr>
              <a:t>planning</a:t>
            </a:r>
            <a:r>
              <a:rPr lang="en-US" sz="1200" dirty="0">
                <a:latin typeface="Tahoma"/>
                <a:cs typeface="Tahoma"/>
              </a:rPr>
              <a:t>, interreligious dialogue ...</a:t>
            </a:r>
          </a:p>
          <a:p>
            <a:pPr>
              <a:spcBef>
                <a:spcPts val="600"/>
              </a:spcBef>
            </a:pPr>
            <a:r>
              <a:rPr lang="en-US" sz="1200" b="1" dirty="0" smtClean="0">
                <a:latin typeface="Tahoma"/>
                <a:cs typeface="Tahoma"/>
              </a:rPr>
              <a:t>Questions</a:t>
            </a:r>
          </a:p>
          <a:p>
            <a:pPr marL="285750" indent="-285750">
              <a:spcBef>
                <a:spcPts val="600"/>
              </a:spcBef>
              <a:buFont typeface="Arial"/>
              <a:buChar char="•"/>
            </a:pPr>
            <a:r>
              <a:rPr lang="en-US" sz="1200" dirty="0">
                <a:latin typeface="Tahoma"/>
                <a:cs typeface="Tahoma"/>
              </a:rPr>
              <a:t>Suppose someone were to stand up in your worship service and exclaim, “This part of the sermon is inconsistent with the Word of God!” What would happen?</a:t>
            </a:r>
          </a:p>
          <a:p>
            <a:pPr marL="285750" indent="-285750">
              <a:spcBef>
                <a:spcPts val="600"/>
              </a:spcBef>
              <a:buFont typeface="Arial"/>
              <a:buChar char="•"/>
            </a:pPr>
            <a:r>
              <a:rPr lang="en-US" sz="1200" dirty="0">
                <a:latin typeface="Tahoma"/>
                <a:cs typeface="Tahoma"/>
              </a:rPr>
              <a:t>How and when is this gift used in your church?</a:t>
            </a:r>
          </a:p>
        </p:txBody>
      </p:sp>
      <p:pic>
        <p:nvPicPr>
          <p:cNvPr id="2" name="Picture 1" descr="3comin-p126.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600" y="2276872"/>
            <a:ext cx="2306369" cy="2232000"/>
          </a:xfrm>
          <a:prstGeom prst="rect">
            <a:avLst/>
          </a:prstGeom>
        </p:spPr>
      </p:pic>
      <p:sp>
        <p:nvSpPr>
          <p:cNvPr id="7" name="TextBox 6">
            <a:hlinkClick r:id="rId4" action="ppaction://hlinksldjump" highlightClick="1"/>
          </p:cNvPr>
          <p:cNvSpPr txBox="1"/>
          <p:nvPr/>
        </p:nvSpPr>
        <p:spPr>
          <a:xfrm>
            <a:off x="3203848" y="6237312"/>
            <a:ext cx="2736304" cy="306467"/>
          </a:xfrm>
          <a:prstGeom prst="roundRect">
            <a:avLst/>
          </a:prstGeom>
          <a:solidFill>
            <a:srgbClr val="6D73A2"/>
          </a:solidFill>
          <a:scene3d>
            <a:camera prst="orthographicFront"/>
            <a:lightRig rig="threePt" dir="t"/>
          </a:scene3d>
          <a:sp3d>
            <a:bevelT/>
          </a:sp3d>
        </p:spPr>
        <p:txBody>
          <a:bodyPr wrap="square" rtlCol="0">
            <a:spAutoFit/>
          </a:bodyPr>
          <a:lstStyle/>
          <a:p>
            <a:pPr algn="ctr"/>
            <a:r>
              <a:rPr lang="en-US" sz="1200" dirty="0" smtClean="0">
                <a:latin typeface="Tahoma"/>
                <a:cs typeface="Tahoma"/>
              </a:rPr>
              <a:t>Return to </a:t>
            </a:r>
            <a:r>
              <a:rPr lang="en-US" sz="1200" dirty="0">
                <a:latin typeface="Tahoma"/>
                <a:cs typeface="Tahoma"/>
              </a:rPr>
              <a:t>g</a:t>
            </a:r>
            <a:r>
              <a:rPr lang="en-US" sz="1200" dirty="0" smtClean="0">
                <a:latin typeface="Tahoma"/>
                <a:cs typeface="Tahoma"/>
              </a:rPr>
              <a:t>ift </a:t>
            </a:r>
            <a:r>
              <a:rPr lang="en-US" sz="1200" dirty="0">
                <a:latin typeface="Tahoma"/>
                <a:cs typeface="Tahoma"/>
              </a:rPr>
              <a:t>d</a:t>
            </a:r>
            <a:r>
              <a:rPr lang="en-US" sz="1200" dirty="0" smtClean="0">
                <a:latin typeface="Tahoma"/>
                <a:cs typeface="Tahoma"/>
              </a:rPr>
              <a:t>escription index</a:t>
            </a:r>
            <a:endParaRPr lang="en-US" sz="1200" dirty="0">
              <a:latin typeface="Tahoma"/>
              <a:cs typeface="Tahoma"/>
            </a:endParaRPr>
          </a:p>
        </p:txBody>
      </p:sp>
    </p:spTree>
    <p:extLst>
      <p:ext uri="{BB962C8B-B14F-4D97-AF65-F5344CB8AC3E}">
        <p14:creationId xmlns:p14="http://schemas.microsoft.com/office/powerpoint/2010/main" val="364832047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The gift of faith</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1" name="TextBox 30"/>
          <p:cNvSpPr txBox="1"/>
          <p:nvPr/>
        </p:nvSpPr>
        <p:spPr>
          <a:xfrm>
            <a:off x="899592" y="4437112"/>
            <a:ext cx="2232248" cy="1015663"/>
          </a:xfrm>
          <a:prstGeom prst="rect">
            <a:avLst/>
          </a:prstGeom>
          <a:noFill/>
        </p:spPr>
        <p:txBody>
          <a:bodyPr wrap="square" rtlCol="0">
            <a:spAutoFit/>
          </a:bodyPr>
          <a:lstStyle/>
          <a:p>
            <a:pPr algn="r"/>
            <a:r>
              <a:rPr lang="en-US" sz="1200" i="1" dirty="0" smtClean="0">
                <a:latin typeface="Tahoma"/>
                <a:cs typeface="Tahoma"/>
              </a:rPr>
              <a:t>This gift enables you to discern, with an unusual degree of confidence, the will of God for the future development of ministry.</a:t>
            </a:r>
            <a:endParaRPr lang="en-US" sz="1200" i="1" dirty="0">
              <a:latin typeface="Tahoma"/>
              <a:cs typeface="Tahoma"/>
            </a:endParaRPr>
          </a:p>
        </p:txBody>
      </p:sp>
      <p:sp>
        <p:nvSpPr>
          <p:cNvPr id="33" name="TextBox 32"/>
          <p:cNvSpPr txBox="1"/>
          <p:nvPr/>
        </p:nvSpPr>
        <p:spPr>
          <a:xfrm>
            <a:off x="3347864" y="1032118"/>
            <a:ext cx="5760640" cy="3954928"/>
          </a:xfrm>
          <a:prstGeom prst="rect">
            <a:avLst/>
          </a:prstGeom>
          <a:noFill/>
        </p:spPr>
        <p:txBody>
          <a:bodyPr wrap="square" rtlCol="0">
            <a:spAutoFit/>
          </a:bodyPr>
          <a:lstStyle/>
          <a:p>
            <a:r>
              <a:rPr lang="en-US" sz="1200" dirty="0">
                <a:latin typeface="Tahoma"/>
                <a:cs typeface="Tahoma"/>
              </a:rPr>
              <a:t>While it is every Christian’s calling to trust the Lord in all of life’s challenges, God has blessed some people with a special gift of faith. These individuals</a:t>
            </a:r>
          </a:p>
          <a:p>
            <a:r>
              <a:rPr lang="en-US" sz="1200" dirty="0">
                <a:latin typeface="Tahoma"/>
                <a:cs typeface="Tahoma"/>
              </a:rPr>
              <a:t>literally have a “mountain-moving” faith (Matt. 17:20). They don‘t shy away from uncertainties and risks when they are convinced of the will of God. People with this gift are often visionaries who initiate new developments</a:t>
            </a:r>
            <a:r>
              <a:rPr lang="en-US" sz="1200" dirty="0" smtClean="0">
                <a:latin typeface="Tahoma"/>
                <a:cs typeface="Tahoma"/>
              </a:rPr>
              <a:t>.</a:t>
            </a:r>
            <a:endParaRPr lang="en-US" sz="1200" dirty="0">
              <a:latin typeface="Tahoma"/>
              <a:cs typeface="Tahoma"/>
            </a:endParaRPr>
          </a:p>
          <a:p>
            <a:pPr>
              <a:spcBef>
                <a:spcPts val="600"/>
              </a:spcBef>
            </a:pPr>
            <a:r>
              <a:rPr lang="en-US" sz="1200" b="1" dirty="0" smtClean="0">
                <a:latin typeface="Tahoma"/>
                <a:cs typeface="Tahoma"/>
              </a:rPr>
              <a:t>Scripture references</a:t>
            </a:r>
            <a:endParaRPr lang="en-US" sz="1200" b="1" dirty="0">
              <a:latin typeface="Tahoma"/>
              <a:cs typeface="Tahoma"/>
            </a:endParaRPr>
          </a:p>
          <a:p>
            <a:pPr>
              <a:spcBef>
                <a:spcPts val="600"/>
              </a:spcBef>
            </a:pPr>
            <a:r>
              <a:rPr lang="en-US" sz="1200" dirty="0">
                <a:latin typeface="Tahoma"/>
                <a:cs typeface="Tahoma"/>
              </a:rPr>
              <a:t>Matthew 8:5-13, Matthew 17:20b, Matthew 21:18-22, </a:t>
            </a:r>
            <a:r>
              <a:rPr lang="en-US" sz="1200" b="1" dirty="0">
                <a:latin typeface="Tahoma"/>
                <a:cs typeface="Tahoma"/>
              </a:rPr>
              <a:t>Romans 4:18-21,</a:t>
            </a:r>
            <a:r>
              <a:rPr lang="en-US" sz="1200" dirty="0">
                <a:latin typeface="Tahoma"/>
                <a:cs typeface="Tahoma"/>
              </a:rPr>
              <a:t> 1 Corinthians 12:9, James 1:5-8</a:t>
            </a:r>
          </a:p>
          <a:p>
            <a:pPr>
              <a:spcBef>
                <a:spcPts val="600"/>
              </a:spcBef>
            </a:pPr>
            <a:r>
              <a:rPr lang="en-US" sz="1200" b="1" dirty="0" smtClean="0">
                <a:latin typeface="Tahoma"/>
                <a:cs typeface="Tahoma"/>
              </a:rPr>
              <a:t>Possible tasks</a:t>
            </a:r>
          </a:p>
          <a:p>
            <a:pPr>
              <a:spcBef>
                <a:spcPts val="600"/>
              </a:spcBef>
            </a:pPr>
            <a:r>
              <a:rPr lang="en-US" sz="1200" dirty="0">
                <a:latin typeface="Tahoma"/>
                <a:cs typeface="Tahoma"/>
              </a:rPr>
              <a:t>Prayer group leader, church board member, long-term </a:t>
            </a:r>
            <a:r>
              <a:rPr lang="en-US" sz="1200" dirty="0" smtClean="0">
                <a:latin typeface="Tahoma"/>
                <a:cs typeface="Tahoma"/>
              </a:rPr>
              <a:t>planning</a:t>
            </a:r>
            <a:r>
              <a:rPr lang="en-US" sz="1200" dirty="0">
                <a:latin typeface="Tahoma"/>
                <a:cs typeface="Tahoma"/>
              </a:rPr>
              <a:t>, church planting, creative ideas team, denominational leadership, church leadership for missions, pioneer work, </a:t>
            </a:r>
            <a:r>
              <a:rPr lang="en-US" sz="1200" dirty="0" smtClean="0">
                <a:latin typeface="Tahoma"/>
                <a:cs typeface="Tahoma"/>
              </a:rPr>
              <a:t>initiating </a:t>
            </a:r>
            <a:r>
              <a:rPr lang="en-US" sz="1200" dirty="0">
                <a:latin typeface="Tahoma"/>
                <a:cs typeface="Tahoma"/>
              </a:rPr>
              <a:t>new ministries, evangelism ...</a:t>
            </a:r>
          </a:p>
          <a:p>
            <a:pPr>
              <a:spcBef>
                <a:spcPts val="600"/>
              </a:spcBef>
            </a:pPr>
            <a:r>
              <a:rPr lang="en-US" sz="1200" b="1" dirty="0" smtClean="0">
                <a:latin typeface="Tahoma"/>
                <a:cs typeface="Tahoma"/>
              </a:rPr>
              <a:t>Questions</a:t>
            </a:r>
          </a:p>
          <a:p>
            <a:pPr marL="285750" indent="-285750">
              <a:spcBef>
                <a:spcPts val="600"/>
              </a:spcBef>
              <a:buFont typeface="Arial"/>
              <a:buChar char="•"/>
            </a:pPr>
            <a:r>
              <a:rPr lang="en-US" sz="1200" dirty="0">
                <a:latin typeface="Tahoma"/>
                <a:cs typeface="Tahoma"/>
              </a:rPr>
              <a:t>Whom do you know with this gift? Do they motivate or frustrate you when you are around them?</a:t>
            </a:r>
          </a:p>
          <a:p>
            <a:pPr marL="285750" indent="-285750">
              <a:spcBef>
                <a:spcPts val="600"/>
              </a:spcBef>
              <a:buFont typeface="Arial"/>
              <a:buChar char="•"/>
            </a:pPr>
            <a:r>
              <a:rPr lang="en-US" sz="1200" dirty="0" smtClean="0">
                <a:latin typeface="Tahoma"/>
                <a:cs typeface="Tahoma"/>
              </a:rPr>
              <a:t>Those with this gift are </a:t>
            </a:r>
            <a:r>
              <a:rPr lang="en-US" sz="1200" dirty="0">
                <a:latin typeface="Tahoma"/>
                <a:cs typeface="Tahoma"/>
              </a:rPr>
              <a:t>often considered “dreamers.</a:t>
            </a:r>
            <a:r>
              <a:rPr lang="en-US" sz="1200" dirty="0" smtClean="0">
                <a:latin typeface="Tahoma"/>
                <a:cs typeface="Tahoma"/>
              </a:rPr>
              <a:t>” Would you say it is advisable to appoint such people to leadership positions? Do some of the leaders of your church have this gift?</a:t>
            </a:r>
            <a:endParaRPr lang="en-US" sz="1200" dirty="0">
              <a:latin typeface="Tahoma"/>
              <a:cs typeface="Tahoma"/>
            </a:endParaRPr>
          </a:p>
        </p:txBody>
      </p:sp>
      <p:pic>
        <p:nvPicPr>
          <p:cNvPr id="2" name="Picture 1" descr="3comin-p127.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600" y="2276872"/>
            <a:ext cx="2299030" cy="2232000"/>
          </a:xfrm>
          <a:prstGeom prst="rect">
            <a:avLst/>
          </a:prstGeom>
        </p:spPr>
      </p:pic>
      <p:sp>
        <p:nvSpPr>
          <p:cNvPr id="7" name="TextBox 6">
            <a:hlinkClick r:id="rId4" action="ppaction://hlinksldjump" highlightClick="1"/>
          </p:cNvPr>
          <p:cNvSpPr txBox="1"/>
          <p:nvPr/>
        </p:nvSpPr>
        <p:spPr>
          <a:xfrm>
            <a:off x="3203848" y="6237312"/>
            <a:ext cx="2736304" cy="306467"/>
          </a:xfrm>
          <a:prstGeom prst="roundRect">
            <a:avLst/>
          </a:prstGeom>
          <a:solidFill>
            <a:srgbClr val="6D73A2"/>
          </a:solidFill>
          <a:scene3d>
            <a:camera prst="orthographicFront"/>
            <a:lightRig rig="threePt" dir="t"/>
          </a:scene3d>
          <a:sp3d>
            <a:bevelT/>
          </a:sp3d>
        </p:spPr>
        <p:txBody>
          <a:bodyPr wrap="square" rtlCol="0">
            <a:spAutoFit/>
          </a:bodyPr>
          <a:lstStyle/>
          <a:p>
            <a:pPr algn="ctr"/>
            <a:r>
              <a:rPr lang="en-US" sz="1200" dirty="0" smtClean="0">
                <a:latin typeface="Tahoma"/>
                <a:cs typeface="Tahoma"/>
              </a:rPr>
              <a:t>Return to </a:t>
            </a:r>
            <a:r>
              <a:rPr lang="en-US" sz="1200" dirty="0">
                <a:latin typeface="Tahoma"/>
                <a:cs typeface="Tahoma"/>
              </a:rPr>
              <a:t>g</a:t>
            </a:r>
            <a:r>
              <a:rPr lang="en-US" sz="1200" dirty="0" smtClean="0">
                <a:latin typeface="Tahoma"/>
                <a:cs typeface="Tahoma"/>
              </a:rPr>
              <a:t>ift </a:t>
            </a:r>
            <a:r>
              <a:rPr lang="en-US" sz="1200" dirty="0">
                <a:latin typeface="Tahoma"/>
                <a:cs typeface="Tahoma"/>
              </a:rPr>
              <a:t>d</a:t>
            </a:r>
            <a:r>
              <a:rPr lang="en-US" sz="1200" dirty="0" smtClean="0">
                <a:latin typeface="Tahoma"/>
                <a:cs typeface="Tahoma"/>
              </a:rPr>
              <a:t>escription index</a:t>
            </a:r>
            <a:endParaRPr lang="en-US" sz="1200" dirty="0">
              <a:latin typeface="Tahoma"/>
              <a:cs typeface="Tahoma"/>
            </a:endParaRPr>
          </a:p>
        </p:txBody>
      </p:sp>
    </p:spTree>
    <p:extLst>
      <p:ext uri="{BB962C8B-B14F-4D97-AF65-F5344CB8AC3E}">
        <p14:creationId xmlns:p14="http://schemas.microsoft.com/office/powerpoint/2010/main" val="217912826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The gift of healing</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1" name="TextBox 30"/>
          <p:cNvSpPr txBox="1"/>
          <p:nvPr/>
        </p:nvSpPr>
        <p:spPr>
          <a:xfrm>
            <a:off x="899592" y="4437112"/>
            <a:ext cx="2232248" cy="1015663"/>
          </a:xfrm>
          <a:prstGeom prst="rect">
            <a:avLst/>
          </a:prstGeom>
          <a:noFill/>
        </p:spPr>
        <p:txBody>
          <a:bodyPr wrap="square" rtlCol="0">
            <a:spAutoFit/>
          </a:bodyPr>
          <a:lstStyle/>
          <a:p>
            <a:pPr algn="r"/>
            <a:r>
              <a:rPr lang="en-US" sz="1200" i="1" dirty="0" smtClean="0">
                <a:latin typeface="Tahoma"/>
                <a:cs typeface="Tahoma"/>
              </a:rPr>
              <a:t>This gift enables you to serve as God’s instruments for restoring the health of others without the aid of medical tools.</a:t>
            </a:r>
            <a:endParaRPr lang="en-US" sz="1200" i="1" dirty="0">
              <a:latin typeface="Tahoma"/>
              <a:cs typeface="Tahoma"/>
            </a:endParaRPr>
          </a:p>
        </p:txBody>
      </p:sp>
      <p:sp>
        <p:nvSpPr>
          <p:cNvPr id="33" name="TextBox 32"/>
          <p:cNvSpPr txBox="1"/>
          <p:nvPr/>
        </p:nvSpPr>
        <p:spPr>
          <a:xfrm>
            <a:off x="3347864" y="1032118"/>
            <a:ext cx="5760640" cy="3585596"/>
          </a:xfrm>
          <a:prstGeom prst="rect">
            <a:avLst/>
          </a:prstGeom>
          <a:noFill/>
        </p:spPr>
        <p:txBody>
          <a:bodyPr wrap="square" rtlCol="0">
            <a:spAutoFit/>
          </a:bodyPr>
          <a:lstStyle/>
          <a:p>
            <a:r>
              <a:rPr lang="en-US" sz="1200" dirty="0">
                <a:latin typeface="Tahoma"/>
                <a:cs typeface="Tahoma"/>
              </a:rPr>
              <a:t>While the New Testament admonishes all believers to pray for the sick (Mark 16:18), God has given some people the special gift of healing. It is always</a:t>
            </a:r>
          </a:p>
          <a:p>
            <a:r>
              <a:rPr lang="en-US" sz="1200" dirty="0">
                <a:latin typeface="Tahoma"/>
                <a:cs typeface="Tahoma"/>
              </a:rPr>
              <a:t>God who does the healing; men and women can only pray to this end. The gift of healing can appear in different variations (see page 46). There are certain individuals, for example, that God uses to heal wounds of the soul (“inner healing”)</a:t>
            </a:r>
            <a:r>
              <a:rPr lang="en-US" sz="1200" dirty="0" smtClean="0">
                <a:latin typeface="Tahoma"/>
                <a:cs typeface="Tahoma"/>
              </a:rPr>
              <a:t>.</a:t>
            </a:r>
            <a:endParaRPr lang="en-US" sz="1200" dirty="0">
              <a:latin typeface="Tahoma"/>
              <a:cs typeface="Tahoma"/>
            </a:endParaRPr>
          </a:p>
          <a:p>
            <a:pPr>
              <a:spcBef>
                <a:spcPts val="600"/>
              </a:spcBef>
            </a:pPr>
            <a:r>
              <a:rPr lang="en-US" sz="1200" b="1" dirty="0" smtClean="0">
                <a:latin typeface="Tahoma"/>
                <a:cs typeface="Tahoma"/>
              </a:rPr>
              <a:t>Scripture references</a:t>
            </a:r>
            <a:endParaRPr lang="en-US" sz="1200" b="1" dirty="0">
              <a:latin typeface="Tahoma"/>
              <a:cs typeface="Tahoma"/>
            </a:endParaRPr>
          </a:p>
          <a:p>
            <a:pPr>
              <a:spcBef>
                <a:spcPts val="600"/>
              </a:spcBef>
            </a:pPr>
            <a:r>
              <a:rPr lang="en-US" sz="1200" dirty="0">
                <a:latin typeface="Tahoma"/>
                <a:cs typeface="Tahoma"/>
              </a:rPr>
              <a:t>Mark 2:1-12, Mark 8:22-26, Mark 16:17-18, John 9:1- 12, John 14:12-14, Acts 3:1-8, Acts 14:8-15, Acts 28:8-9, 1 Corinthians 12:9 and 28-30, </a:t>
            </a:r>
            <a:r>
              <a:rPr lang="en-US" sz="1200" b="1" dirty="0">
                <a:latin typeface="Tahoma"/>
                <a:cs typeface="Tahoma"/>
              </a:rPr>
              <a:t>James 5:14-15</a:t>
            </a:r>
          </a:p>
          <a:p>
            <a:pPr>
              <a:spcBef>
                <a:spcPts val="600"/>
              </a:spcBef>
            </a:pPr>
            <a:r>
              <a:rPr lang="en-US" sz="1200" b="1" dirty="0" smtClean="0">
                <a:latin typeface="Tahoma"/>
                <a:cs typeface="Tahoma"/>
              </a:rPr>
              <a:t>Possible tasks</a:t>
            </a:r>
          </a:p>
          <a:p>
            <a:pPr>
              <a:spcBef>
                <a:spcPts val="600"/>
              </a:spcBef>
            </a:pPr>
            <a:r>
              <a:rPr lang="en-US" sz="1200" dirty="0">
                <a:latin typeface="Tahoma"/>
                <a:cs typeface="Tahoma"/>
              </a:rPr>
              <a:t>Counseling, prayer team, evangelism team, visiting the sick ...</a:t>
            </a:r>
          </a:p>
          <a:p>
            <a:pPr>
              <a:spcBef>
                <a:spcPts val="600"/>
              </a:spcBef>
            </a:pPr>
            <a:r>
              <a:rPr lang="en-US" sz="1200" b="1" dirty="0" smtClean="0">
                <a:latin typeface="Tahoma"/>
                <a:cs typeface="Tahoma"/>
              </a:rPr>
              <a:t>Questions</a:t>
            </a:r>
          </a:p>
          <a:p>
            <a:pPr marL="285750" indent="-285750">
              <a:spcBef>
                <a:spcPts val="600"/>
              </a:spcBef>
              <a:buFont typeface="Arial"/>
              <a:buChar char="•"/>
            </a:pPr>
            <a:r>
              <a:rPr lang="en-US" sz="1200" dirty="0">
                <a:latin typeface="Tahoma"/>
                <a:cs typeface="Tahoma"/>
              </a:rPr>
              <a:t>Are you aware of any supernatural healings in your own circle of friends and acquaintances? Did you react with joy or skepticism at the news of healing?</a:t>
            </a:r>
          </a:p>
          <a:p>
            <a:pPr marL="285750" indent="-285750">
              <a:spcBef>
                <a:spcPts val="600"/>
              </a:spcBef>
              <a:buFont typeface="Arial"/>
              <a:buChar char="•"/>
            </a:pPr>
            <a:r>
              <a:rPr lang="en-US" sz="1200" dirty="0">
                <a:latin typeface="Tahoma"/>
                <a:cs typeface="Tahoma"/>
              </a:rPr>
              <a:t>Are you aware of cases in which certain persons were not healed, despite long periods of prayer? How do you interpret these situations?</a:t>
            </a:r>
          </a:p>
        </p:txBody>
      </p:sp>
      <p:pic>
        <p:nvPicPr>
          <p:cNvPr id="2" name="Picture 1" descr="3comin-p128.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600" y="2276872"/>
            <a:ext cx="2306369" cy="2232000"/>
          </a:xfrm>
          <a:prstGeom prst="rect">
            <a:avLst/>
          </a:prstGeom>
        </p:spPr>
      </p:pic>
      <p:sp>
        <p:nvSpPr>
          <p:cNvPr id="7" name="TextBox 6">
            <a:hlinkClick r:id="rId4" action="ppaction://hlinksldjump" highlightClick="1"/>
          </p:cNvPr>
          <p:cNvSpPr txBox="1"/>
          <p:nvPr/>
        </p:nvSpPr>
        <p:spPr>
          <a:xfrm>
            <a:off x="3203848" y="6237312"/>
            <a:ext cx="2736304" cy="306467"/>
          </a:xfrm>
          <a:prstGeom prst="roundRect">
            <a:avLst/>
          </a:prstGeom>
          <a:solidFill>
            <a:srgbClr val="6D73A2"/>
          </a:solidFill>
          <a:scene3d>
            <a:camera prst="orthographicFront"/>
            <a:lightRig rig="threePt" dir="t"/>
          </a:scene3d>
          <a:sp3d>
            <a:bevelT/>
          </a:sp3d>
        </p:spPr>
        <p:txBody>
          <a:bodyPr wrap="square" rtlCol="0">
            <a:spAutoFit/>
          </a:bodyPr>
          <a:lstStyle/>
          <a:p>
            <a:pPr algn="ctr"/>
            <a:r>
              <a:rPr lang="en-US" sz="1200" dirty="0" smtClean="0">
                <a:latin typeface="Tahoma"/>
                <a:cs typeface="Tahoma"/>
              </a:rPr>
              <a:t>Return to </a:t>
            </a:r>
            <a:r>
              <a:rPr lang="en-US" sz="1200" dirty="0">
                <a:latin typeface="Tahoma"/>
                <a:cs typeface="Tahoma"/>
              </a:rPr>
              <a:t>g</a:t>
            </a:r>
            <a:r>
              <a:rPr lang="en-US" sz="1200" dirty="0" smtClean="0">
                <a:latin typeface="Tahoma"/>
                <a:cs typeface="Tahoma"/>
              </a:rPr>
              <a:t>ift </a:t>
            </a:r>
            <a:r>
              <a:rPr lang="en-US" sz="1200" dirty="0">
                <a:latin typeface="Tahoma"/>
                <a:cs typeface="Tahoma"/>
              </a:rPr>
              <a:t>d</a:t>
            </a:r>
            <a:r>
              <a:rPr lang="en-US" sz="1200" dirty="0" smtClean="0">
                <a:latin typeface="Tahoma"/>
                <a:cs typeface="Tahoma"/>
              </a:rPr>
              <a:t>escription index</a:t>
            </a:r>
            <a:endParaRPr lang="en-US" sz="1200" dirty="0">
              <a:latin typeface="Tahoma"/>
              <a:cs typeface="Tahoma"/>
            </a:endParaRPr>
          </a:p>
        </p:txBody>
      </p:sp>
    </p:spTree>
    <p:extLst>
      <p:ext uri="{BB962C8B-B14F-4D97-AF65-F5344CB8AC3E}">
        <p14:creationId xmlns:p14="http://schemas.microsoft.com/office/powerpoint/2010/main" val="288723152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The gift of interpretation</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1" name="TextBox 30"/>
          <p:cNvSpPr txBox="1"/>
          <p:nvPr/>
        </p:nvSpPr>
        <p:spPr>
          <a:xfrm>
            <a:off x="899592" y="4437112"/>
            <a:ext cx="2232248" cy="1015663"/>
          </a:xfrm>
          <a:prstGeom prst="rect">
            <a:avLst/>
          </a:prstGeom>
          <a:noFill/>
        </p:spPr>
        <p:txBody>
          <a:bodyPr wrap="square" rtlCol="0">
            <a:spAutoFit/>
          </a:bodyPr>
          <a:lstStyle/>
          <a:p>
            <a:pPr algn="r"/>
            <a:r>
              <a:rPr lang="en-US" sz="1200" i="1" dirty="0" smtClean="0">
                <a:latin typeface="Tahoma"/>
                <a:cs typeface="Tahoma"/>
              </a:rPr>
              <a:t>This gift enables you to make known in a commonly understood language a message originally communicated in tongues.</a:t>
            </a:r>
            <a:endParaRPr lang="en-US" sz="1200" i="1" dirty="0">
              <a:latin typeface="Tahoma"/>
              <a:cs typeface="Tahoma"/>
            </a:endParaRPr>
          </a:p>
        </p:txBody>
      </p:sp>
      <p:sp>
        <p:nvSpPr>
          <p:cNvPr id="33" name="TextBox 32"/>
          <p:cNvSpPr txBox="1"/>
          <p:nvPr/>
        </p:nvSpPr>
        <p:spPr>
          <a:xfrm>
            <a:off x="3347864" y="1032118"/>
            <a:ext cx="5760640" cy="3400931"/>
          </a:xfrm>
          <a:prstGeom prst="rect">
            <a:avLst/>
          </a:prstGeom>
          <a:noFill/>
        </p:spPr>
        <p:txBody>
          <a:bodyPr wrap="square" rtlCol="0">
            <a:spAutoFit/>
          </a:bodyPr>
          <a:lstStyle/>
          <a:p>
            <a:r>
              <a:rPr lang="en-US" sz="1200" dirty="0">
                <a:latin typeface="Tahoma"/>
                <a:cs typeface="Tahoma"/>
              </a:rPr>
              <a:t>Some Christians with the gift of interpretation </a:t>
            </a:r>
            <a:r>
              <a:rPr lang="en-US" sz="1200" dirty="0" smtClean="0">
                <a:latin typeface="Tahoma"/>
                <a:cs typeface="Tahoma"/>
              </a:rPr>
              <a:t>interpret </a:t>
            </a:r>
            <a:r>
              <a:rPr lang="en-US" sz="1200" dirty="0">
                <a:latin typeface="Tahoma"/>
                <a:cs typeface="Tahoma"/>
              </a:rPr>
              <a:t>the messages that another person has given in tongues; some interpret their own statements. According to the New Testament, a public message in tongues is meaningless without the corresponding interpretation (1 Cor. 14:27-28). Our research indicates that 82 percent of all Christians with this gift also have the gift of prophecy.</a:t>
            </a:r>
          </a:p>
          <a:p>
            <a:pPr>
              <a:spcBef>
                <a:spcPts val="600"/>
              </a:spcBef>
            </a:pPr>
            <a:r>
              <a:rPr lang="en-US" sz="1200" b="1" dirty="0" smtClean="0">
                <a:latin typeface="Tahoma"/>
                <a:cs typeface="Tahoma"/>
              </a:rPr>
              <a:t>Scripture references</a:t>
            </a:r>
            <a:endParaRPr lang="en-US" sz="1200" b="1" dirty="0">
              <a:latin typeface="Tahoma"/>
              <a:cs typeface="Tahoma"/>
            </a:endParaRPr>
          </a:p>
          <a:p>
            <a:pPr>
              <a:spcBef>
                <a:spcPts val="600"/>
              </a:spcBef>
            </a:pPr>
            <a:r>
              <a:rPr lang="en-US" sz="1200" dirty="0">
                <a:latin typeface="Tahoma"/>
                <a:cs typeface="Tahoma"/>
              </a:rPr>
              <a:t>1 Corinthians 12:10, 1 Corinthians 12:27-31, 1 Corinthians 14:1-5, 1 Corinthians 14:12-19, </a:t>
            </a:r>
            <a:r>
              <a:rPr lang="en-US" sz="1200" b="1" dirty="0">
                <a:latin typeface="Tahoma"/>
                <a:cs typeface="Tahoma"/>
              </a:rPr>
              <a:t>1 Corinthians 14:26-28</a:t>
            </a:r>
          </a:p>
          <a:p>
            <a:pPr>
              <a:spcBef>
                <a:spcPts val="600"/>
              </a:spcBef>
            </a:pPr>
            <a:r>
              <a:rPr lang="en-US" sz="1200" b="1" dirty="0" smtClean="0">
                <a:latin typeface="Tahoma"/>
                <a:cs typeface="Tahoma"/>
              </a:rPr>
              <a:t>Possible tasks</a:t>
            </a:r>
          </a:p>
          <a:p>
            <a:pPr>
              <a:spcBef>
                <a:spcPts val="600"/>
              </a:spcBef>
            </a:pPr>
            <a:r>
              <a:rPr lang="en-US" sz="1200" dirty="0">
                <a:latin typeface="Tahoma"/>
                <a:cs typeface="Tahoma"/>
              </a:rPr>
              <a:t>Prayer groups, worship service team, spiritual warfare </a:t>
            </a:r>
            <a:r>
              <a:rPr lang="en-US" sz="1200" dirty="0" smtClean="0">
                <a:latin typeface="Tahoma"/>
                <a:cs typeface="Tahoma"/>
              </a:rPr>
              <a:t>…</a:t>
            </a:r>
            <a:endParaRPr lang="en-US" sz="1200" dirty="0">
              <a:latin typeface="Tahoma"/>
              <a:cs typeface="Tahoma"/>
            </a:endParaRPr>
          </a:p>
          <a:p>
            <a:pPr>
              <a:spcBef>
                <a:spcPts val="600"/>
              </a:spcBef>
            </a:pPr>
            <a:r>
              <a:rPr lang="en-US" sz="1200" b="1" dirty="0" smtClean="0">
                <a:latin typeface="Tahoma"/>
                <a:cs typeface="Tahoma"/>
              </a:rPr>
              <a:t>Questions</a:t>
            </a:r>
          </a:p>
          <a:p>
            <a:pPr marL="285750" indent="-285750">
              <a:spcBef>
                <a:spcPts val="600"/>
              </a:spcBef>
              <a:buFont typeface="Arial"/>
              <a:buChar char="•"/>
            </a:pPr>
            <a:r>
              <a:rPr lang="en-US" sz="1200" dirty="0">
                <a:latin typeface="Tahoma"/>
                <a:cs typeface="Tahoma"/>
              </a:rPr>
              <a:t>According to the Bible, must an interpretation be provided every time someone speaks in tongues?</a:t>
            </a:r>
          </a:p>
          <a:p>
            <a:pPr marL="285750" indent="-285750">
              <a:spcBef>
                <a:spcPts val="600"/>
              </a:spcBef>
              <a:buFont typeface="Arial"/>
              <a:buChar char="•"/>
            </a:pPr>
            <a:r>
              <a:rPr lang="en-US" sz="1200" dirty="0">
                <a:latin typeface="Tahoma"/>
                <a:cs typeface="Tahoma"/>
              </a:rPr>
              <a:t>In your opinion, why is it that this gift is used in some churches and not in others?</a:t>
            </a:r>
          </a:p>
        </p:txBody>
      </p:sp>
      <p:pic>
        <p:nvPicPr>
          <p:cNvPr id="2" name="Picture 1" descr="3comin-p129.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600" y="2276872"/>
            <a:ext cx="2300939" cy="2232000"/>
          </a:xfrm>
          <a:prstGeom prst="rect">
            <a:avLst/>
          </a:prstGeom>
        </p:spPr>
      </p:pic>
      <p:sp>
        <p:nvSpPr>
          <p:cNvPr id="7" name="TextBox 6">
            <a:hlinkClick r:id="rId4" action="ppaction://hlinksldjump" highlightClick="1"/>
          </p:cNvPr>
          <p:cNvSpPr txBox="1"/>
          <p:nvPr/>
        </p:nvSpPr>
        <p:spPr>
          <a:xfrm>
            <a:off x="3203848" y="6237312"/>
            <a:ext cx="2736304" cy="306467"/>
          </a:xfrm>
          <a:prstGeom prst="roundRect">
            <a:avLst/>
          </a:prstGeom>
          <a:solidFill>
            <a:srgbClr val="6D73A2"/>
          </a:solidFill>
          <a:scene3d>
            <a:camera prst="orthographicFront"/>
            <a:lightRig rig="threePt" dir="t"/>
          </a:scene3d>
          <a:sp3d>
            <a:bevelT/>
          </a:sp3d>
        </p:spPr>
        <p:txBody>
          <a:bodyPr wrap="square" rtlCol="0">
            <a:spAutoFit/>
          </a:bodyPr>
          <a:lstStyle/>
          <a:p>
            <a:pPr algn="ctr"/>
            <a:r>
              <a:rPr lang="en-US" sz="1200" dirty="0" smtClean="0">
                <a:latin typeface="Tahoma"/>
                <a:cs typeface="Tahoma"/>
              </a:rPr>
              <a:t>Return to </a:t>
            </a:r>
            <a:r>
              <a:rPr lang="en-US" sz="1200" dirty="0">
                <a:latin typeface="Tahoma"/>
                <a:cs typeface="Tahoma"/>
              </a:rPr>
              <a:t>g</a:t>
            </a:r>
            <a:r>
              <a:rPr lang="en-US" sz="1200" dirty="0" smtClean="0">
                <a:latin typeface="Tahoma"/>
                <a:cs typeface="Tahoma"/>
              </a:rPr>
              <a:t>ift </a:t>
            </a:r>
            <a:r>
              <a:rPr lang="en-US" sz="1200" dirty="0">
                <a:latin typeface="Tahoma"/>
                <a:cs typeface="Tahoma"/>
              </a:rPr>
              <a:t>d</a:t>
            </a:r>
            <a:r>
              <a:rPr lang="en-US" sz="1200" dirty="0" smtClean="0">
                <a:latin typeface="Tahoma"/>
                <a:cs typeface="Tahoma"/>
              </a:rPr>
              <a:t>escription index</a:t>
            </a:r>
            <a:endParaRPr lang="en-US" sz="1200" dirty="0">
              <a:latin typeface="Tahoma"/>
              <a:cs typeface="Tahoma"/>
            </a:endParaRPr>
          </a:p>
        </p:txBody>
      </p:sp>
    </p:spTree>
    <p:extLst>
      <p:ext uri="{BB962C8B-B14F-4D97-AF65-F5344CB8AC3E}">
        <p14:creationId xmlns:p14="http://schemas.microsoft.com/office/powerpoint/2010/main" val="120773680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The gift of miracles</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1" name="TextBox 30"/>
          <p:cNvSpPr txBox="1"/>
          <p:nvPr/>
        </p:nvSpPr>
        <p:spPr>
          <a:xfrm>
            <a:off x="899592" y="4437112"/>
            <a:ext cx="2232248" cy="1015663"/>
          </a:xfrm>
          <a:prstGeom prst="rect">
            <a:avLst/>
          </a:prstGeom>
          <a:noFill/>
        </p:spPr>
        <p:txBody>
          <a:bodyPr wrap="square" rtlCol="0">
            <a:spAutoFit/>
          </a:bodyPr>
          <a:lstStyle/>
          <a:p>
            <a:pPr algn="r"/>
            <a:r>
              <a:rPr lang="en-US" sz="1200" i="1" dirty="0" smtClean="0">
                <a:latin typeface="Tahoma"/>
                <a:cs typeface="Tahoma"/>
              </a:rPr>
              <a:t>This gift enables you to serve as a human instrument through whom God performs powerful acts that surpass natural laws.</a:t>
            </a:r>
            <a:endParaRPr lang="en-US" sz="1200" i="1" dirty="0">
              <a:latin typeface="Tahoma"/>
              <a:cs typeface="Tahoma"/>
            </a:endParaRPr>
          </a:p>
        </p:txBody>
      </p:sp>
      <p:sp>
        <p:nvSpPr>
          <p:cNvPr id="33" name="TextBox 32"/>
          <p:cNvSpPr txBox="1"/>
          <p:nvPr/>
        </p:nvSpPr>
        <p:spPr>
          <a:xfrm>
            <a:off x="3347864" y="1032118"/>
            <a:ext cx="5760640" cy="3400931"/>
          </a:xfrm>
          <a:prstGeom prst="rect">
            <a:avLst/>
          </a:prstGeom>
          <a:noFill/>
        </p:spPr>
        <p:txBody>
          <a:bodyPr wrap="square" rtlCol="0">
            <a:spAutoFit/>
          </a:bodyPr>
          <a:lstStyle/>
          <a:p>
            <a:r>
              <a:rPr lang="en-US" sz="1200" dirty="0">
                <a:latin typeface="Tahoma"/>
                <a:cs typeface="Tahoma"/>
              </a:rPr>
              <a:t>Whereas the gift of healing might not necessarily break physical laws (the focus is just that healing takes place without the use of medical tools), it is</a:t>
            </a:r>
          </a:p>
          <a:p>
            <a:r>
              <a:rPr lang="en-US" sz="1200" dirty="0">
                <a:latin typeface="Tahoma"/>
                <a:cs typeface="Tahoma"/>
              </a:rPr>
              <a:t>characteristic of the gift of miracles that laws of nature are— in the eyes of the observer—surpassed. Wherever God works a miracle through this gift, it is his goal to communicate a specific message to his people.</a:t>
            </a:r>
          </a:p>
          <a:p>
            <a:pPr>
              <a:spcBef>
                <a:spcPts val="600"/>
              </a:spcBef>
            </a:pPr>
            <a:r>
              <a:rPr lang="en-US" sz="1200" b="1" dirty="0" smtClean="0">
                <a:latin typeface="Tahoma"/>
                <a:cs typeface="Tahoma"/>
              </a:rPr>
              <a:t>Scripture references</a:t>
            </a:r>
            <a:endParaRPr lang="en-US" sz="1200" b="1" dirty="0">
              <a:latin typeface="Tahoma"/>
              <a:cs typeface="Tahoma"/>
            </a:endParaRPr>
          </a:p>
          <a:p>
            <a:pPr>
              <a:spcBef>
                <a:spcPts val="600"/>
              </a:spcBef>
            </a:pPr>
            <a:r>
              <a:rPr lang="en-US" sz="1200" dirty="0">
                <a:latin typeface="Tahoma"/>
                <a:cs typeface="Tahoma"/>
              </a:rPr>
              <a:t>Exodus 14:21-31, 1 Kings 18:21-40, Matthew 14:28-33, Matthew 24:23-24, Luke 10:17-20, John 14:2-14, Acts 9:36- 42, Acts 19:11, </a:t>
            </a:r>
            <a:r>
              <a:rPr lang="en-US" sz="1200" b="1" dirty="0">
                <a:latin typeface="Tahoma"/>
                <a:cs typeface="Tahoma"/>
              </a:rPr>
              <a:t>Acts 20:9-12, </a:t>
            </a:r>
            <a:r>
              <a:rPr lang="en-US" sz="1200" dirty="0">
                <a:latin typeface="Tahoma"/>
                <a:cs typeface="Tahoma"/>
              </a:rPr>
              <a:t>Romans 15:18-19, 1 </a:t>
            </a:r>
            <a:r>
              <a:rPr lang="en-US" sz="1200" dirty="0" smtClean="0">
                <a:latin typeface="Tahoma"/>
                <a:cs typeface="Tahoma"/>
              </a:rPr>
              <a:t>Corinthians </a:t>
            </a:r>
            <a:r>
              <a:rPr lang="en-US" sz="1200" dirty="0">
                <a:latin typeface="Tahoma"/>
                <a:cs typeface="Tahoma"/>
              </a:rPr>
              <a:t>12:10 and 28, 2 Corinthians 12:12</a:t>
            </a:r>
          </a:p>
          <a:p>
            <a:pPr>
              <a:spcBef>
                <a:spcPts val="600"/>
              </a:spcBef>
            </a:pPr>
            <a:r>
              <a:rPr lang="en-US" sz="1200" b="1" dirty="0" smtClean="0">
                <a:latin typeface="Tahoma"/>
                <a:cs typeface="Tahoma"/>
              </a:rPr>
              <a:t>Possible tasks</a:t>
            </a:r>
          </a:p>
          <a:p>
            <a:pPr>
              <a:spcBef>
                <a:spcPts val="600"/>
              </a:spcBef>
            </a:pPr>
            <a:r>
              <a:rPr lang="en-US" sz="1200" dirty="0">
                <a:latin typeface="Tahoma"/>
                <a:cs typeface="Tahoma"/>
              </a:rPr>
              <a:t>Foreign missions, spiritual warfare, prayer ministry ...</a:t>
            </a:r>
          </a:p>
          <a:p>
            <a:pPr>
              <a:spcBef>
                <a:spcPts val="600"/>
              </a:spcBef>
            </a:pPr>
            <a:r>
              <a:rPr lang="en-US" sz="1200" b="1" dirty="0" smtClean="0">
                <a:latin typeface="Tahoma"/>
                <a:cs typeface="Tahoma"/>
              </a:rPr>
              <a:t>Questions</a:t>
            </a:r>
          </a:p>
          <a:p>
            <a:pPr marL="285750" indent="-285750">
              <a:spcBef>
                <a:spcPts val="600"/>
              </a:spcBef>
              <a:buFont typeface="Arial"/>
              <a:buChar char="•"/>
            </a:pPr>
            <a:r>
              <a:rPr lang="en-US" sz="1200" dirty="0">
                <a:latin typeface="Tahoma"/>
                <a:cs typeface="Tahoma"/>
              </a:rPr>
              <a:t>What is the difference between the gift of miracles and the gift of healing?</a:t>
            </a:r>
          </a:p>
          <a:p>
            <a:pPr marL="285750" indent="-285750">
              <a:spcBef>
                <a:spcPts val="600"/>
              </a:spcBef>
              <a:buFont typeface="Arial"/>
              <a:buChar char="•"/>
            </a:pPr>
            <a:r>
              <a:rPr lang="en-US" sz="1200" dirty="0">
                <a:latin typeface="Tahoma"/>
                <a:cs typeface="Tahoma"/>
              </a:rPr>
              <a:t>Have you ever observed a concrete example of this gift being </a:t>
            </a:r>
            <a:r>
              <a:rPr lang="en-US" sz="1200" dirty="0" smtClean="0">
                <a:latin typeface="Tahoma"/>
                <a:cs typeface="Tahoma"/>
              </a:rPr>
              <a:t>exercised</a:t>
            </a:r>
            <a:r>
              <a:rPr lang="en-US" sz="1200" dirty="0">
                <a:latin typeface="Tahoma"/>
                <a:cs typeface="Tahoma"/>
              </a:rPr>
              <a:t>? If so, what effect did it have on you?</a:t>
            </a:r>
          </a:p>
        </p:txBody>
      </p:sp>
      <p:pic>
        <p:nvPicPr>
          <p:cNvPr id="2" name="Picture 1" descr="3comin-p130.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600" y="2276872"/>
            <a:ext cx="2306369" cy="2232000"/>
          </a:xfrm>
          <a:prstGeom prst="rect">
            <a:avLst/>
          </a:prstGeom>
        </p:spPr>
      </p:pic>
      <p:sp>
        <p:nvSpPr>
          <p:cNvPr id="7" name="TextBox 6">
            <a:hlinkClick r:id="rId4" action="ppaction://hlinksldjump" highlightClick="1"/>
          </p:cNvPr>
          <p:cNvSpPr txBox="1"/>
          <p:nvPr/>
        </p:nvSpPr>
        <p:spPr>
          <a:xfrm>
            <a:off x="3203848" y="6237312"/>
            <a:ext cx="2736304" cy="306467"/>
          </a:xfrm>
          <a:prstGeom prst="roundRect">
            <a:avLst/>
          </a:prstGeom>
          <a:solidFill>
            <a:srgbClr val="6D73A2"/>
          </a:solidFill>
          <a:scene3d>
            <a:camera prst="orthographicFront"/>
            <a:lightRig rig="threePt" dir="t"/>
          </a:scene3d>
          <a:sp3d>
            <a:bevelT/>
          </a:sp3d>
        </p:spPr>
        <p:txBody>
          <a:bodyPr wrap="square" rtlCol="0">
            <a:spAutoFit/>
          </a:bodyPr>
          <a:lstStyle/>
          <a:p>
            <a:pPr algn="ctr"/>
            <a:r>
              <a:rPr lang="en-US" sz="1200" dirty="0" smtClean="0">
                <a:latin typeface="Tahoma"/>
                <a:cs typeface="Tahoma"/>
              </a:rPr>
              <a:t>Return to </a:t>
            </a:r>
            <a:r>
              <a:rPr lang="en-US" sz="1200" dirty="0">
                <a:latin typeface="Tahoma"/>
                <a:cs typeface="Tahoma"/>
              </a:rPr>
              <a:t>g</a:t>
            </a:r>
            <a:r>
              <a:rPr lang="en-US" sz="1200" dirty="0" smtClean="0">
                <a:latin typeface="Tahoma"/>
                <a:cs typeface="Tahoma"/>
              </a:rPr>
              <a:t>ift </a:t>
            </a:r>
            <a:r>
              <a:rPr lang="en-US" sz="1200" dirty="0">
                <a:latin typeface="Tahoma"/>
                <a:cs typeface="Tahoma"/>
              </a:rPr>
              <a:t>d</a:t>
            </a:r>
            <a:r>
              <a:rPr lang="en-US" sz="1200" dirty="0" smtClean="0">
                <a:latin typeface="Tahoma"/>
                <a:cs typeface="Tahoma"/>
              </a:rPr>
              <a:t>escription index</a:t>
            </a:r>
            <a:endParaRPr lang="en-US" sz="1200" dirty="0">
              <a:latin typeface="Tahoma"/>
              <a:cs typeface="Tahoma"/>
            </a:endParaRPr>
          </a:p>
        </p:txBody>
      </p:sp>
    </p:spTree>
    <p:extLst>
      <p:ext uri="{BB962C8B-B14F-4D97-AF65-F5344CB8AC3E}">
        <p14:creationId xmlns:p14="http://schemas.microsoft.com/office/powerpoint/2010/main" val="11745339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The gift of prayer</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1" name="TextBox 30"/>
          <p:cNvSpPr txBox="1"/>
          <p:nvPr/>
        </p:nvSpPr>
        <p:spPr>
          <a:xfrm>
            <a:off x="899592" y="4437112"/>
            <a:ext cx="2232248" cy="1200329"/>
          </a:xfrm>
          <a:prstGeom prst="rect">
            <a:avLst/>
          </a:prstGeom>
          <a:noFill/>
        </p:spPr>
        <p:txBody>
          <a:bodyPr wrap="square" rtlCol="0">
            <a:spAutoFit/>
          </a:bodyPr>
          <a:lstStyle/>
          <a:p>
            <a:pPr algn="r"/>
            <a:r>
              <a:rPr lang="en-US" sz="1200" i="1" dirty="0" smtClean="0">
                <a:latin typeface="Tahoma"/>
                <a:cs typeface="Tahoma"/>
              </a:rPr>
              <a:t>This gift enables you to pray for concrete requests over long periods of time, and to receive visible answers far more frequently than most people.</a:t>
            </a:r>
            <a:endParaRPr lang="en-US" sz="1200" i="1" dirty="0">
              <a:latin typeface="Tahoma"/>
              <a:cs typeface="Tahoma"/>
            </a:endParaRPr>
          </a:p>
        </p:txBody>
      </p:sp>
      <p:sp>
        <p:nvSpPr>
          <p:cNvPr id="33" name="TextBox 32"/>
          <p:cNvSpPr txBox="1"/>
          <p:nvPr/>
        </p:nvSpPr>
        <p:spPr>
          <a:xfrm>
            <a:off x="3347864" y="1032118"/>
            <a:ext cx="5760640" cy="3585596"/>
          </a:xfrm>
          <a:prstGeom prst="rect">
            <a:avLst/>
          </a:prstGeom>
          <a:noFill/>
        </p:spPr>
        <p:txBody>
          <a:bodyPr wrap="square" rtlCol="0">
            <a:spAutoFit/>
          </a:bodyPr>
          <a:lstStyle/>
          <a:p>
            <a:r>
              <a:rPr lang="en-US" sz="1200" dirty="0">
                <a:latin typeface="Tahoma"/>
                <a:cs typeface="Tahoma"/>
              </a:rPr>
              <a:t>The gift of prayer belongs to those gifts that the Bible does not explicitly label as “spiritual gifts.” Yet, experience demonstrates that there are Christians who have a unique power in prayer. While it is every Christian’s privilege and duty to pray, those with this gift are able to spend many hours praying intensively, and they enjoy every minute of it</a:t>
            </a:r>
            <a:r>
              <a:rPr lang="en-US" sz="1200" dirty="0" smtClean="0">
                <a:latin typeface="Tahoma"/>
                <a:cs typeface="Tahoma"/>
              </a:rPr>
              <a:t>.</a:t>
            </a:r>
            <a:endParaRPr lang="en-US" sz="1200" dirty="0">
              <a:latin typeface="Tahoma"/>
              <a:cs typeface="Tahoma"/>
            </a:endParaRPr>
          </a:p>
          <a:p>
            <a:pPr>
              <a:spcBef>
                <a:spcPts val="600"/>
              </a:spcBef>
            </a:pPr>
            <a:r>
              <a:rPr lang="en-US" sz="1200" b="1" dirty="0" smtClean="0">
                <a:latin typeface="Tahoma"/>
                <a:cs typeface="Tahoma"/>
              </a:rPr>
              <a:t>Scripture references</a:t>
            </a:r>
            <a:endParaRPr lang="en-US" sz="1200" b="1" dirty="0">
              <a:latin typeface="Tahoma"/>
              <a:cs typeface="Tahoma"/>
            </a:endParaRPr>
          </a:p>
          <a:p>
            <a:pPr>
              <a:spcBef>
                <a:spcPts val="600"/>
              </a:spcBef>
            </a:pPr>
            <a:r>
              <a:rPr lang="en-US" sz="1200" dirty="0">
                <a:latin typeface="Tahoma"/>
                <a:cs typeface="Tahoma"/>
              </a:rPr>
              <a:t>Daniel 6:11-12, Daniel 9:1-4, </a:t>
            </a:r>
            <a:r>
              <a:rPr lang="en-US" sz="1200" b="1" dirty="0">
                <a:latin typeface="Tahoma"/>
                <a:cs typeface="Tahoma"/>
              </a:rPr>
              <a:t>Luke 11:1-13, </a:t>
            </a:r>
            <a:r>
              <a:rPr lang="en-US" sz="1200" dirty="0">
                <a:latin typeface="Tahoma"/>
                <a:cs typeface="Tahoma"/>
              </a:rPr>
              <a:t>Acts 16:19-34, Colossians 4:12-13, 1 Timothy 2:1-4, James 5:16-</a:t>
            </a:r>
            <a:r>
              <a:rPr lang="en-US" sz="1200" dirty="0" smtClean="0">
                <a:latin typeface="Tahoma"/>
                <a:cs typeface="Tahoma"/>
              </a:rPr>
              <a:t>18</a:t>
            </a:r>
            <a:endParaRPr lang="en-US" sz="1200" dirty="0">
              <a:latin typeface="Tahoma"/>
              <a:cs typeface="Tahoma"/>
            </a:endParaRPr>
          </a:p>
          <a:p>
            <a:pPr>
              <a:spcBef>
                <a:spcPts val="600"/>
              </a:spcBef>
            </a:pPr>
            <a:r>
              <a:rPr lang="en-US" sz="1200" b="1" dirty="0" smtClean="0">
                <a:latin typeface="Tahoma"/>
                <a:cs typeface="Tahoma"/>
              </a:rPr>
              <a:t>Possible tasks</a:t>
            </a:r>
          </a:p>
          <a:p>
            <a:pPr>
              <a:spcBef>
                <a:spcPts val="600"/>
              </a:spcBef>
            </a:pPr>
            <a:r>
              <a:rPr lang="en-US" sz="1200" dirty="0">
                <a:latin typeface="Tahoma"/>
                <a:cs typeface="Tahoma"/>
              </a:rPr>
              <a:t>Prayer groups, leading prayer vigils, spiritual warfare, prayer chains, intercession for specific requests, prayer ministry at specific events ...</a:t>
            </a:r>
          </a:p>
          <a:p>
            <a:pPr>
              <a:spcBef>
                <a:spcPts val="600"/>
              </a:spcBef>
            </a:pPr>
            <a:r>
              <a:rPr lang="en-US" sz="1200" b="1" dirty="0" smtClean="0">
                <a:latin typeface="Tahoma"/>
                <a:cs typeface="Tahoma"/>
              </a:rPr>
              <a:t>Questions</a:t>
            </a:r>
          </a:p>
          <a:p>
            <a:pPr marL="285750" indent="-285750">
              <a:spcBef>
                <a:spcPts val="600"/>
              </a:spcBef>
              <a:buFont typeface="Arial"/>
              <a:buChar char="•"/>
            </a:pPr>
            <a:r>
              <a:rPr lang="en-US" sz="1200" dirty="0">
                <a:latin typeface="Tahoma"/>
                <a:cs typeface="Tahoma"/>
              </a:rPr>
              <a:t>Do you regard prayer to be work, or is it rather relaxing for you? Describe the feelings you had during your last extended prayer time.</a:t>
            </a:r>
          </a:p>
          <a:p>
            <a:pPr marL="285750" indent="-285750">
              <a:spcBef>
                <a:spcPts val="600"/>
              </a:spcBef>
              <a:buFont typeface="Arial"/>
              <a:buChar char="•"/>
            </a:pPr>
            <a:r>
              <a:rPr lang="en-US" sz="1200" dirty="0">
                <a:latin typeface="Tahoma"/>
                <a:cs typeface="Tahoma"/>
              </a:rPr>
              <a:t>When you hear of people who spend many hours a day in prayer, do you react more positively, or negatively? Why?</a:t>
            </a:r>
          </a:p>
        </p:txBody>
      </p:sp>
      <p:pic>
        <p:nvPicPr>
          <p:cNvPr id="2" name="Picture 1" descr="3comin-p131.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600" y="2276872"/>
            <a:ext cx="2309890" cy="2232000"/>
          </a:xfrm>
          <a:prstGeom prst="rect">
            <a:avLst/>
          </a:prstGeom>
        </p:spPr>
      </p:pic>
      <p:sp>
        <p:nvSpPr>
          <p:cNvPr id="7" name="TextBox 6">
            <a:hlinkClick r:id="rId4" action="ppaction://hlinksldjump" highlightClick="1"/>
          </p:cNvPr>
          <p:cNvSpPr txBox="1"/>
          <p:nvPr/>
        </p:nvSpPr>
        <p:spPr>
          <a:xfrm>
            <a:off x="3203848" y="6237312"/>
            <a:ext cx="2736304" cy="306467"/>
          </a:xfrm>
          <a:prstGeom prst="roundRect">
            <a:avLst/>
          </a:prstGeom>
          <a:solidFill>
            <a:srgbClr val="6D73A2"/>
          </a:solidFill>
          <a:scene3d>
            <a:camera prst="orthographicFront"/>
            <a:lightRig rig="threePt" dir="t"/>
          </a:scene3d>
          <a:sp3d>
            <a:bevelT/>
          </a:sp3d>
        </p:spPr>
        <p:txBody>
          <a:bodyPr wrap="square" rtlCol="0">
            <a:spAutoFit/>
          </a:bodyPr>
          <a:lstStyle/>
          <a:p>
            <a:pPr algn="ctr"/>
            <a:r>
              <a:rPr lang="en-US" sz="1200" dirty="0" smtClean="0">
                <a:latin typeface="Tahoma"/>
                <a:cs typeface="Tahoma"/>
              </a:rPr>
              <a:t>Return to </a:t>
            </a:r>
            <a:r>
              <a:rPr lang="en-US" sz="1200" dirty="0">
                <a:latin typeface="Tahoma"/>
                <a:cs typeface="Tahoma"/>
              </a:rPr>
              <a:t>g</a:t>
            </a:r>
            <a:r>
              <a:rPr lang="en-US" sz="1200" dirty="0" smtClean="0">
                <a:latin typeface="Tahoma"/>
                <a:cs typeface="Tahoma"/>
              </a:rPr>
              <a:t>ift </a:t>
            </a:r>
            <a:r>
              <a:rPr lang="en-US" sz="1200" dirty="0">
                <a:latin typeface="Tahoma"/>
                <a:cs typeface="Tahoma"/>
              </a:rPr>
              <a:t>d</a:t>
            </a:r>
            <a:r>
              <a:rPr lang="en-US" sz="1200" dirty="0" smtClean="0">
                <a:latin typeface="Tahoma"/>
                <a:cs typeface="Tahoma"/>
              </a:rPr>
              <a:t>escription index</a:t>
            </a:r>
            <a:endParaRPr lang="en-US" sz="1200" dirty="0">
              <a:latin typeface="Tahoma"/>
              <a:cs typeface="Tahoma"/>
            </a:endParaRPr>
          </a:p>
        </p:txBody>
      </p:sp>
    </p:spTree>
    <p:extLst>
      <p:ext uri="{BB962C8B-B14F-4D97-AF65-F5344CB8AC3E}">
        <p14:creationId xmlns:p14="http://schemas.microsoft.com/office/powerpoint/2010/main" val="85571970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Three dimensions of ministry</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grpSp>
        <p:nvGrpSpPr>
          <p:cNvPr id="8" name="Group 7"/>
          <p:cNvGrpSpPr/>
          <p:nvPr/>
        </p:nvGrpSpPr>
        <p:grpSpPr>
          <a:xfrm>
            <a:off x="675196" y="1844824"/>
            <a:ext cx="8577324" cy="3888432"/>
            <a:chOff x="675196" y="1844824"/>
            <a:chExt cx="8577324" cy="3888432"/>
          </a:xfrm>
        </p:grpSpPr>
        <p:sp>
          <p:nvSpPr>
            <p:cNvPr id="2" name="Rectangle 1"/>
            <p:cNvSpPr/>
            <p:nvPr/>
          </p:nvSpPr>
          <p:spPr bwMode="auto">
            <a:xfrm>
              <a:off x="1093602" y="2136456"/>
              <a:ext cx="7845113" cy="1069319"/>
            </a:xfrm>
            <a:prstGeom prst="rect">
              <a:avLst/>
            </a:prstGeom>
            <a:solidFill>
              <a:srgbClr val="7F92C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ahoma"/>
                <a:ea typeface="ＭＳ Ｐゴシック" pitchFamily="-65" charset="-128"/>
                <a:cs typeface="Tahoma"/>
              </a:endParaRPr>
            </a:p>
          </p:txBody>
        </p:sp>
        <p:sp>
          <p:nvSpPr>
            <p:cNvPr id="31" name="Rectangle 30"/>
            <p:cNvSpPr/>
            <p:nvPr/>
          </p:nvSpPr>
          <p:spPr bwMode="auto">
            <a:xfrm>
              <a:off x="1093602" y="3205775"/>
              <a:ext cx="7845113" cy="1069319"/>
            </a:xfrm>
            <a:prstGeom prst="rect">
              <a:avLst/>
            </a:prstGeom>
            <a:solidFill>
              <a:srgbClr val="F4896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ahoma"/>
                <a:ea typeface="ＭＳ Ｐゴシック" pitchFamily="-65" charset="-128"/>
                <a:cs typeface="Tahoma"/>
              </a:endParaRPr>
            </a:p>
          </p:txBody>
        </p:sp>
        <p:sp>
          <p:nvSpPr>
            <p:cNvPr id="33" name="Rectangle 32"/>
            <p:cNvSpPr/>
            <p:nvPr/>
          </p:nvSpPr>
          <p:spPr bwMode="auto">
            <a:xfrm>
              <a:off x="1093602" y="4275094"/>
              <a:ext cx="7845113" cy="1069319"/>
            </a:xfrm>
            <a:prstGeom prst="rect">
              <a:avLst/>
            </a:prstGeom>
            <a:solidFill>
              <a:srgbClr val="85C48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ahoma"/>
                <a:ea typeface="ＭＳ Ｐゴシック" pitchFamily="-65" charset="-128"/>
                <a:cs typeface="Tahoma"/>
              </a:endParaRPr>
            </a:p>
          </p:txBody>
        </p:sp>
        <p:cxnSp>
          <p:nvCxnSpPr>
            <p:cNvPr id="5" name="Straight Connector 4"/>
            <p:cNvCxnSpPr/>
            <p:nvPr/>
          </p:nvCxnSpPr>
          <p:spPr bwMode="auto">
            <a:xfrm>
              <a:off x="675196" y="3205775"/>
              <a:ext cx="8540811" cy="7201"/>
            </a:xfrm>
            <a:prstGeom prst="line">
              <a:avLst/>
            </a:prstGeom>
            <a:solidFill>
              <a:schemeClr val="accent1"/>
            </a:solidFill>
            <a:ln w="57150" cap="flat" cmpd="sng" algn="ctr">
              <a:solidFill>
                <a:schemeClr val="bg1"/>
              </a:solidFill>
              <a:prstDash val="solid"/>
              <a:round/>
              <a:headEnd type="none" w="med" len="med"/>
              <a:tailEnd type="none" w="med" len="med"/>
            </a:ln>
            <a:effectLst/>
          </p:spPr>
        </p:cxnSp>
        <p:cxnSp>
          <p:nvCxnSpPr>
            <p:cNvPr id="36" name="Straight Connector 35"/>
            <p:cNvCxnSpPr/>
            <p:nvPr/>
          </p:nvCxnSpPr>
          <p:spPr bwMode="auto">
            <a:xfrm>
              <a:off x="675196" y="4275094"/>
              <a:ext cx="8577324"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cxnSp>
          <p:nvCxnSpPr>
            <p:cNvPr id="37" name="Straight Connector 36"/>
            <p:cNvCxnSpPr/>
            <p:nvPr/>
          </p:nvCxnSpPr>
          <p:spPr bwMode="auto">
            <a:xfrm>
              <a:off x="4283967" y="1844824"/>
              <a:ext cx="0" cy="3888432"/>
            </a:xfrm>
            <a:prstGeom prst="line">
              <a:avLst/>
            </a:prstGeom>
            <a:solidFill>
              <a:schemeClr val="accent1"/>
            </a:solidFill>
            <a:ln w="57150" cap="flat" cmpd="sng" algn="ctr">
              <a:solidFill>
                <a:schemeClr val="bg1"/>
              </a:solidFill>
              <a:prstDash val="solid"/>
              <a:round/>
              <a:headEnd type="none" w="med" len="med"/>
              <a:tailEnd type="none" w="med" len="med"/>
            </a:ln>
            <a:effectLst/>
          </p:spPr>
        </p:cxnSp>
        <p:cxnSp>
          <p:nvCxnSpPr>
            <p:cNvPr id="38" name="Straight Connector 37"/>
            <p:cNvCxnSpPr/>
            <p:nvPr/>
          </p:nvCxnSpPr>
          <p:spPr bwMode="auto">
            <a:xfrm>
              <a:off x="7236295" y="2039246"/>
              <a:ext cx="0" cy="3596800"/>
            </a:xfrm>
            <a:prstGeom prst="line">
              <a:avLst/>
            </a:prstGeom>
            <a:solidFill>
              <a:schemeClr val="accent1"/>
            </a:solidFill>
            <a:ln w="57150" cap="flat" cmpd="sng" algn="ctr">
              <a:solidFill>
                <a:schemeClr val="bg1"/>
              </a:solidFill>
              <a:prstDash val="solid"/>
              <a:round/>
              <a:headEnd type="none" w="med" len="med"/>
              <a:tailEnd type="none" w="med" len="med"/>
            </a:ln>
            <a:effectLst/>
          </p:spPr>
        </p:cxnSp>
      </p:grpSp>
      <p:sp>
        <p:nvSpPr>
          <p:cNvPr id="19" name="TextBox 18"/>
          <p:cNvSpPr txBox="1"/>
          <p:nvPr/>
        </p:nvSpPr>
        <p:spPr>
          <a:xfrm>
            <a:off x="1115615" y="2401897"/>
            <a:ext cx="3168959" cy="543344"/>
          </a:xfrm>
          <a:prstGeom prst="rect">
            <a:avLst/>
          </a:prstGeom>
          <a:noFill/>
        </p:spPr>
        <p:txBody>
          <a:bodyPr wrap="square" rtlCol="0">
            <a:spAutoFit/>
          </a:bodyPr>
          <a:lstStyle/>
          <a:p>
            <a:r>
              <a:rPr lang="en-US" sz="1400" i="1" dirty="0" smtClean="0">
                <a:latin typeface="Tahoma"/>
                <a:cs typeface="Tahoma"/>
              </a:rPr>
              <a:t>There are different kinds of </a:t>
            </a:r>
            <a:r>
              <a:rPr lang="en-US" sz="1400" b="1" i="1" dirty="0" smtClean="0">
                <a:latin typeface="Tahoma"/>
                <a:cs typeface="Tahoma"/>
              </a:rPr>
              <a:t>gifts</a:t>
            </a:r>
            <a:r>
              <a:rPr lang="en-US" sz="1400" i="1" dirty="0" smtClean="0">
                <a:latin typeface="Tahoma"/>
                <a:cs typeface="Tahoma"/>
              </a:rPr>
              <a:t>,</a:t>
            </a:r>
          </a:p>
          <a:p>
            <a:r>
              <a:rPr lang="en-US" sz="1400" i="1" dirty="0" smtClean="0">
                <a:latin typeface="Tahoma"/>
                <a:cs typeface="Tahoma"/>
              </a:rPr>
              <a:t>but the same </a:t>
            </a:r>
            <a:r>
              <a:rPr lang="en-US" sz="1400" b="1" i="1" dirty="0" smtClean="0">
                <a:latin typeface="Tahoma"/>
                <a:cs typeface="Tahoma"/>
              </a:rPr>
              <a:t>Spirit.</a:t>
            </a:r>
            <a:endParaRPr lang="en-US" sz="1400" i="1" dirty="0">
              <a:latin typeface="Tahoma"/>
              <a:cs typeface="Tahoma"/>
            </a:endParaRPr>
          </a:p>
        </p:txBody>
      </p:sp>
      <p:sp>
        <p:nvSpPr>
          <p:cNvPr id="45" name="TextBox 44"/>
          <p:cNvSpPr txBox="1"/>
          <p:nvPr/>
        </p:nvSpPr>
        <p:spPr>
          <a:xfrm>
            <a:off x="1115615" y="3471322"/>
            <a:ext cx="3168959" cy="543344"/>
          </a:xfrm>
          <a:prstGeom prst="rect">
            <a:avLst/>
          </a:prstGeom>
          <a:noFill/>
        </p:spPr>
        <p:txBody>
          <a:bodyPr wrap="square" rtlCol="0">
            <a:spAutoFit/>
          </a:bodyPr>
          <a:lstStyle/>
          <a:p>
            <a:r>
              <a:rPr lang="en-US" sz="1400" i="1" dirty="0" smtClean="0">
                <a:latin typeface="Tahoma"/>
                <a:cs typeface="Tahoma"/>
              </a:rPr>
              <a:t>There are different kinds of </a:t>
            </a:r>
            <a:r>
              <a:rPr lang="en-US" sz="1400" b="1" i="1" dirty="0" smtClean="0">
                <a:latin typeface="Tahoma"/>
                <a:cs typeface="Tahoma"/>
              </a:rPr>
              <a:t>service</a:t>
            </a:r>
            <a:r>
              <a:rPr lang="en-US" sz="1400" i="1" dirty="0" smtClean="0">
                <a:latin typeface="Tahoma"/>
                <a:cs typeface="Tahoma"/>
              </a:rPr>
              <a:t>,</a:t>
            </a:r>
          </a:p>
          <a:p>
            <a:r>
              <a:rPr lang="en-US" sz="1400" i="1" dirty="0" smtClean="0">
                <a:latin typeface="Tahoma"/>
                <a:cs typeface="Tahoma"/>
              </a:rPr>
              <a:t>but the same </a:t>
            </a:r>
            <a:r>
              <a:rPr lang="en-US" sz="1400" b="1" i="1" dirty="0" smtClean="0">
                <a:latin typeface="Tahoma"/>
                <a:cs typeface="Tahoma"/>
              </a:rPr>
              <a:t>Lord.</a:t>
            </a:r>
            <a:endParaRPr lang="en-US" sz="1400" i="1" dirty="0">
              <a:latin typeface="Tahoma"/>
              <a:cs typeface="Tahoma"/>
            </a:endParaRPr>
          </a:p>
        </p:txBody>
      </p:sp>
      <p:sp>
        <p:nvSpPr>
          <p:cNvPr id="46" name="TextBox 45"/>
          <p:cNvSpPr txBox="1"/>
          <p:nvPr/>
        </p:nvSpPr>
        <p:spPr>
          <a:xfrm>
            <a:off x="1115615" y="4564734"/>
            <a:ext cx="3168959" cy="543344"/>
          </a:xfrm>
          <a:prstGeom prst="rect">
            <a:avLst/>
          </a:prstGeom>
          <a:noFill/>
        </p:spPr>
        <p:txBody>
          <a:bodyPr wrap="square" rtlCol="0" anchor="ctr">
            <a:spAutoFit/>
          </a:bodyPr>
          <a:lstStyle/>
          <a:p>
            <a:r>
              <a:rPr lang="en-US" sz="1400" i="1" dirty="0" smtClean="0">
                <a:latin typeface="Tahoma"/>
                <a:cs typeface="Tahoma"/>
              </a:rPr>
              <a:t>There are different kinds of </a:t>
            </a:r>
            <a:r>
              <a:rPr lang="en-US" sz="1400" b="1" i="1" dirty="0" smtClean="0">
                <a:latin typeface="Tahoma"/>
                <a:cs typeface="Tahoma"/>
              </a:rPr>
              <a:t>working</a:t>
            </a:r>
            <a:r>
              <a:rPr lang="en-US" sz="1400" i="1" dirty="0" smtClean="0">
                <a:latin typeface="Tahoma"/>
                <a:cs typeface="Tahoma"/>
              </a:rPr>
              <a:t>,</a:t>
            </a:r>
          </a:p>
          <a:p>
            <a:r>
              <a:rPr lang="en-US" sz="1400" i="1" dirty="0" smtClean="0">
                <a:latin typeface="Tahoma"/>
                <a:cs typeface="Tahoma"/>
              </a:rPr>
              <a:t>but the same </a:t>
            </a:r>
            <a:r>
              <a:rPr lang="en-US" sz="1400" b="1" i="1" dirty="0" smtClean="0">
                <a:latin typeface="Tahoma"/>
                <a:cs typeface="Tahoma"/>
              </a:rPr>
              <a:t>God.</a:t>
            </a:r>
            <a:endParaRPr lang="en-US" sz="1400" i="1" dirty="0">
              <a:latin typeface="Tahoma"/>
              <a:cs typeface="Tahoma"/>
            </a:endParaRPr>
          </a:p>
        </p:txBody>
      </p:sp>
      <p:grpSp>
        <p:nvGrpSpPr>
          <p:cNvPr id="4" name="Group 3"/>
          <p:cNvGrpSpPr/>
          <p:nvPr/>
        </p:nvGrpSpPr>
        <p:grpSpPr>
          <a:xfrm>
            <a:off x="4283967" y="2463438"/>
            <a:ext cx="2952328" cy="441867"/>
            <a:chOff x="4283967" y="2463438"/>
            <a:chExt cx="2952328" cy="441867"/>
          </a:xfrm>
        </p:grpSpPr>
        <p:sp>
          <p:nvSpPr>
            <p:cNvPr id="47" name="TextBox 46"/>
            <p:cNvSpPr txBox="1"/>
            <p:nvPr/>
          </p:nvSpPr>
          <p:spPr>
            <a:xfrm>
              <a:off x="4283967" y="2515433"/>
              <a:ext cx="1368152" cy="319615"/>
            </a:xfrm>
            <a:prstGeom prst="rect">
              <a:avLst/>
            </a:prstGeom>
            <a:noFill/>
          </p:spPr>
          <p:txBody>
            <a:bodyPr wrap="square" rtlCol="0">
              <a:spAutoFit/>
            </a:bodyPr>
            <a:lstStyle/>
            <a:p>
              <a:pPr algn="ctr"/>
              <a:r>
                <a:rPr lang="en-US" sz="1400" b="1" dirty="0" smtClean="0">
                  <a:latin typeface="Tahoma"/>
                  <a:cs typeface="Tahoma"/>
                </a:rPr>
                <a:t>Spirit</a:t>
              </a:r>
              <a:endParaRPr lang="en-US" sz="1400" b="1" dirty="0">
                <a:latin typeface="Tahoma"/>
                <a:cs typeface="Tahoma"/>
              </a:endParaRPr>
            </a:p>
          </p:txBody>
        </p:sp>
        <p:sp>
          <p:nvSpPr>
            <p:cNvPr id="48" name="TextBox 47"/>
            <p:cNvSpPr txBox="1"/>
            <p:nvPr/>
          </p:nvSpPr>
          <p:spPr>
            <a:xfrm>
              <a:off x="5940151" y="2526046"/>
              <a:ext cx="1296144" cy="319615"/>
            </a:xfrm>
            <a:prstGeom prst="rect">
              <a:avLst/>
            </a:prstGeom>
            <a:noFill/>
          </p:spPr>
          <p:txBody>
            <a:bodyPr wrap="square" rtlCol="0">
              <a:spAutoFit/>
            </a:bodyPr>
            <a:lstStyle/>
            <a:p>
              <a:pPr algn="ctr"/>
              <a:r>
                <a:rPr lang="en-US" sz="1400" b="1" dirty="0" smtClean="0">
                  <a:latin typeface="Tahoma"/>
                  <a:cs typeface="Tahoma"/>
                </a:rPr>
                <a:t>gifts</a:t>
              </a:r>
              <a:endParaRPr lang="en-US" sz="1400" b="1" dirty="0">
                <a:latin typeface="Tahoma"/>
                <a:cs typeface="Tahoma"/>
              </a:endParaRPr>
            </a:p>
          </p:txBody>
        </p:sp>
        <p:sp>
          <p:nvSpPr>
            <p:cNvPr id="20" name="Right Arrow 19"/>
            <p:cNvSpPr/>
            <p:nvPr/>
          </p:nvSpPr>
          <p:spPr bwMode="auto">
            <a:xfrm>
              <a:off x="5660607" y="2463438"/>
              <a:ext cx="249825" cy="441867"/>
            </a:xfrm>
            <a:prstGeom prst="rightArrow">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ahoma"/>
                <a:ea typeface="ＭＳ Ｐゴシック" pitchFamily="-65" charset="-128"/>
                <a:cs typeface="Tahoma"/>
              </a:endParaRPr>
            </a:p>
          </p:txBody>
        </p:sp>
      </p:grpSp>
      <p:grpSp>
        <p:nvGrpSpPr>
          <p:cNvPr id="6" name="Group 5"/>
          <p:cNvGrpSpPr/>
          <p:nvPr/>
        </p:nvGrpSpPr>
        <p:grpSpPr>
          <a:xfrm>
            <a:off x="4266079" y="3523920"/>
            <a:ext cx="2952328" cy="441867"/>
            <a:chOff x="4283967" y="3523920"/>
            <a:chExt cx="2952328" cy="441867"/>
          </a:xfrm>
        </p:grpSpPr>
        <p:sp>
          <p:nvSpPr>
            <p:cNvPr id="52" name="TextBox 51"/>
            <p:cNvSpPr txBox="1"/>
            <p:nvPr/>
          </p:nvSpPr>
          <p:spPr>
            <a:xfrm>
              <a:off x="4283967" y="3588560"/>
              <a:ext cx="1404797" cy="319615"/>
            </a:xfrm>
            <a:prstGeom prst="rect">
              <a:avLst/>
            </a:prstGeom>
            <a:noFill/>
          </p:spPr>
          <p:txBody>
            <a:bodyPr wrap="square" rtlCol="0">
              <a:spAutoFit/>
            </a:bodyPr>
            <a:lstStyle/>
            <a:p>
              <a:pPr algn="ctr"/>
              <a:r>
                <a:rPr lang="en-US" sz="1400" b="1" dirty="0" smtClean="0">
                  <a:latin typeface="Tahoma"/>
                  <a:cs typeface="Tahoma"/>
                </a:rPr>
                <a:t>Jesus</a:t>
              </a:r>
              <a:endParaRPr lang="en-US" sz="1400" b="1" dirty="0">
                <a:latin typeface="Tahoma"/>
                <a:cs typeface="Tahoma"/>
              </a:endParaRPr>
            </a:p>
          </p:txBody>
        </p:sp>
        <p:sp>
          <p:nvSpPr>
            <p:cNvPr id="53" name="TextBox 52"/>
            <p:cNvSpPr txBox="1"/>
            <p:nvPr/>
          </p:nvSpPr>
          <p:spPr>
            <a:xfrm>
              <a:off x="5995639" y="3590904"/>
              <a:ext cx="1240656" cy="319615"/>
            </a:xfrm>
            <a:prstGeom prst="rect">
              <a:avLst/>
            </a:prstGeom>
            <a:noFill/>
          </p:spPr>
          <p:txBody>
            <a:bodyPr wrap="square" rtlCol="0">
              <a:spAutoFit/>
            </a:bodyPr>
            <a:lstStyle/>
            <a:p>
              <a:pPr algn="ctr"/>
              <a:r>
                <a:rPr lang="en-US" sz="1400" b="1" dirty="0" smtClean="0">
                  <a:latin typeface="Tahoma"/>
                  <a:cs typeface="Tahoma"/>
                </a:rPr>
                <a:t>service</a:t>
              </a:r>
              <a:endParaRPr lang="en-US" sz="1400" b="1" dirty="0">
                <a:latin typeface="Tahoma"/>
                <a:cs typeface="Tahoma"/>
              </a:endParaRPr>
            </a:p>
          </p:txBody>
        </p:sp>
        <p:sp>
          <p:nvSpPr>
            <p:cNvPr id="59" name="Right Arrow 58"/>
            <p:cNvSpPr/>
            <p:nvPr/>
          </p:nvSpPr>
          <p:spPr bwMode="auto">
            <a:xfrm>
              <a:off x="5690326" y="3523920"/>
              <a:ext cx="249825" cy="441867"/>
            </a:xfrm>
            <a:prstGeom prst="rightArrow">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ahoma"/>
                <a:ea typeface="ＭＳ Ｐゴシック" pitchFamily="-65" charset="-128"/>
                <a:cs typeface="Tahoma"/>
              </a:endParaRPr>
            </a:p>
          </p:txBody>
        </p:sp>
      </p:grpSp>
      <p:grpSp>
        <p:nvGrpSpPr>
          <p:cNvPr id="7" name="Group 6"/>
          <p:cNvGrpSpPr/>
          <p:nvPr/>
        </p:nvGrpSpPr>
        <p:grpSpPr>
          <a:xfrm>
            <a:off x="4275022" y="4625429"/>
            <a:ext cx="2952329" cy="441867"/>
            <a:chOff x="4283966" y="4625429"/>
            <a:chExt cx="2952329" cy="441867"/>
          </a:xfrm>
        </p:grpSpPr>
        <p:sp>
          <p:nvSpPr>
            <p:cNvPr id="54" name="TextBox 53"/>
            <p:cNvSpPr txBox="1"/>
            <p:nvPr/>
          </p:nvSpPr>
          <p:spPr>
            <a:xfrm>
              <a:off x="4283966" y="4683754"/>
              <a:ext cx="1395853" cy="319615"/>
            </a:xfrm>
            <a:prstGeom prst="rect">
              <a:avLst/>
            </a:prstGeom>
            <a:noFill/>
          </p:spPr>
          <p:txBody>
            <a:bodyPr wrap="square" rtlCol="0">
              <a:spAutoFit/>
            </a:bodyPr>
            <a:lstStyle/>
            <a:p>
              <a:pPr algn="ctr"/>
              <a:r>
                <a:rPr lang="en-US" sz="1400" b="1" dirty="0" smtClean="0">
                  <a:latin typeface="Tahoma"/>
                  <a:cs typeface="Tahoma"/>
                </a:rPr>
                <a:t>Creator</a:t>
              </a:r>
              <a:endParaRPr lang="en-US" sz="1400" b="1" dirty="0">
                <a:latin typeface="Tahoma"/>
                <a:cs typeface="Tahoma"/>
              </a:endParaRPr>
            </a:p>
          </p:txBody>
        </p:sp>
        <p:sp>
          <p:nvSpPr>
            <p:cNvPr id="56" name="TextBox 55"/>
            <p:cNvSpPr txBox="1"/>
            <p:nvPr/>
          </p:nvSpPr>
          <p:spPr>
            <a:xfrm>
              <a:off x="5986695" y="4692698"/>
              <a:ext cx="1249600" cy="319615"/>
            </a:xfrm>
            <a:prstGeom prst="rect">
              <a:avLst/>
            </a:prstGeom>
            <a:noFill/>
          </p:spPr>
          <p:txBody>
            <a:bodyPr wrap="square" rtlCol="0">
              <a:spAutoFit/>
            </a:bodyPr>
            <a:lstStyle/>
            <a:p>
              <a:pPr algn="ctr"/>
              <a:r>
                <a:rPr lang="en-US" sz="1400" b="1" dirty="0" smtClean="0">
                  <a:latin typeface="Tahoma"/>
                  <a:cs typeface="Tahoma"/>
                </a:rPr>
                <a:t>working</a:t>
              </a:r>
              <a:endParaRPr lang="en-US" sz="1400" b="1" dirty="0">
                <a:latin typeface="Tahoma"/>
                <a:cs typeface="Tahoma"/>
              </a:endParaRPr>
            </a:p>
          </p:txBody>
        </p:sp>
        <p:sp>
          <p:nvSpPr>
            <p:cNvPr id="60" name="Right Arrow 59"/>
            <p:cNvSpPr/>
            <p:nvPr/>
          </p:nvSpPr>
          <p:spPr bwMode="auto">
            <a:xfrm>
              <a:off x="5690326" y="4625429"/>
              <a:ext cx="249825" cy="441867"/>
            </a:xfrm>
            <a:prstGeom prst="rightArrow">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ahoma"/>
                <a:ea typeface="ＭＳ Ｐゴシック" pitchFamily="-65" charset="-128"/>
                <a:cs typeface="Tahoma"/>
              </a:endParaRPr>
            </a:p>
          </p:txBody>
        </p:sp>
      </p:grpSp>
      <p:sp>
        <p:nvSpPr>
          <p:cNvPr id="61" name="TextBox 60"/>
          <p:cNvSpPr txBox="1"/>
          <p:nvPr/>
        </p:nvSpPr>
        <p:spPr>
          <a:xfrm>
            <a:off x="7256092" y="2519728"/>
            <a:ext cx="1679301" cy="319615"/>
          </a:xfrm>
          <a:prstGeom prst="rect">
            <a:avLst/>
          </a:prstGeom>
          <a:noFill/>
        </p:spPr>
        <p:txBody>
          <a:bodyPr wrap="square" rtlCol="0">
            <a:spAutoFit/>
          </a:bodyPr>
          <a:lstStyle/>
          <a:p>
            <a:pPr algn="ctr"/>
            <a:r>
              <a:rPr lang="en-US" sz="1400" b="1" dirty="0" smtClean="0">
                <a:latin typeface="Tahoma"/>
                <a:cs typeface="Tahoma"/>
              </a:rPr>
              <a:t>power</a:t>
            </a:r>
            <a:endParaRPr lang="en-US" sz="1400" b="1" dirty="0">
              <a:latin typeface="Tahoma"/>
              <a:cs typeface="Tahoma"/>
            </a:endParaRPr>
          </a:p>
        </p:txBody>
      </p:sp>
      <p:sp>
        <p:nvSpPr>
          <p:cNvPr id="62" name="TextBox 61"/>
          <p:cNvSpPr txBox="1"/>
          <p:nvPr/>
        </p:nvSpPr>
        <p:spPr>
          <a:xfrm>
            <a:off x="7256091" y="3590904"/>
            <a:ext cx="1679301" cy="319615"/>
          </a:xfrm>
          <a:prstGeom prst="rect">
            <a:avLst/>
          </a:prstGeom>
          <a:noFill/>
        </p:spPr>
        <p:txBody>
          <a:bodyPr wrap="square" rtlCol="0">
            <a:spAutoFit/>
          </a:bodyPr>
          <a:lstStyle/>
          <a:p>
            <a:pPr algn="ctr"/>
            <a:r>
              <a:rPr lang="en-US" sz="1400" b="1" dirty="0" smtClean="0">
                <a:latin typeface="Tahoma"/>
                <a:cs typeface="Tahoma"/>
              </a:rPr>
              <a:t>commitment</a:t>
            </a:r>
            <a:endParaRPr lang="en-US" sz="1400" b="1" dirty="0">
              <a:latin typeface="Tahoma"/>
              <a:cs typeface="Tahoma"/>
            </a:endParaRPr>
          </a:p>
        </p:txBody>
      </p:sp>
      <p:sp>
        <p:nvSpPr>
          <p:cNvPr id="63" name="TextBox 62"/>
          <p:cNvSpPr txBox="1"/>
          <p:nvPr/>
        </p:nvSpPr>
        <p:spPr>
          <a:xfrm>
            <a:off x="7247147" y="4688912"/>
            <a:ext cx="1688245" cy="319615"/>
          </a:xfrm>
          <a:prstGeom prst="rect">
            <a:avLst/>
          </a:prstGeom>
          <a:noFill/>
        </p:spPr>
        <p:txBody>
          <a:bodyPr wrap="square" rtlCol="0">
            <a:spAutoFit/>
          </a:bodyPr>
          <a:lstStyle/>
          <a:p>
            <a:pPr algn="ctr"/>
            <a:r>
              <a:rPr lang="en-US" sz="1400" b="1" dirty="0" smtClean="0">
                <a:latin typeface="Tahoma"/>
                <a:cs typeface="Tahoma"/>
              </a:rPr>
              <a:t>wisdom</a:t>
            </a:r>
            <a:endParaRPr lang="en-US" sz="1400" b="1" dirty="0">
              <a:latin typeface="Tahoma"/>
              <a:cs typeface="Tahoma"/>
            </a:endParaRPr>
          </a:p>
        </p:txBody>
      </p:sp>
    </p:spTree>
    <p:extLst>
      <p:ext uri="{BB962C8B-B14F-4D97-AF65-F5344CB8AC3E}">
        <p14:creationId xmlns:p14="http://schemas.microsoft.com/office/powerpoint/2010/main" val="335037529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ipe(left)">
                                      <p:cBhvr>
                                        <p:cTn id="22" dur="20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left)">
                                      <p:cBhvr>
                                        <p:cTn id="27" dur="20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wipe(left)">
                                      <p:cBhvr>
                                        <p:cTn id="37" dur="2000"/>
                                        <p:tgtEl>
                                          <p:spTgt spid="6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ipe(left)">
                                      <p:cBhvr>
                                        <p:cTn id="42" dur="20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20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wipe(left)">
                                      <p:cBhvr>
                                        <p:cTn id="52" dur="2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5" grpId="0"/>
      <p:bldP spid="46" grpId="0"/>
      <p:bldP spid="61" grpId="0"/>
      <p:bldP spid="62" grpId="0"/>
      <p:bldP spid="6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The gift of prophecy</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1" name="TextBox 30"/>
          <p:cNvSpPr txBox="1"/>
          <p:nvPr/>
        </p:nvSpPr>
        <p:spPr>
          <a:xfrm>
            <a:off x="899592" y="4437112"/>
            <a:ext cx="2232248" cy="1015663"/>
          </a:xfrm>
          <a:prstGeom prst="rect">
            <a:avLst/>
          </a:prstGeom>
          <a:noFill/>
        </p:spPr>
        <p:txBody>
          <a:bodyPr wrap="square" rtlCol="0">
            <a:spAutoFit/>
          </a:bodyPr>
          <a:lstStyle/>
          <a:p>
            <a:pPr algn="r"/>
            <a:r>
              <a:rPr lang="en-US" sz="1200" i="1" dirty="0" smtClean="0">
                <a:latin typeface="Tahoma"/>
                <a:cs typeface="Tahoma"/>
              </a:rPr>
              <a:t>This gift enables you to receive a message from God  by the Holy Spirit and to communicate it to other people.</a:t>
            </a:r>
            <a:endParaRPr lang="en-US" sz="1200" i="1" dirty="0">
              <a:latin typeface="Tahoma"/>
              <a:cs typeface="Tahoma"/>
            </a:endParaRPr>
          </a:p>
        </p:txBody>
      </p:sp>
      <p:sp>
        <p:nvSpPr>
          <p:cNvPr id="33" name="TextBox 32"/>
          <p:cNvSpPr txBox="1"/>
          <p:nvPr/>
        </p:nvSpPr>
        <p:spPr>
          <a:xfrm>
            <a:off x="3347864" y="1032118"/>
            <a:ext cx="5760640" cy="4139594"/>
          </a:xfrm>
          <a:prstGeom prst="rect">
            <a:avLst/>
          </a:prstGeom>
          <a:noFill/>
        </p:spPr>
        <p:txBody>
          <a:bodyPr wrap="square" rtlCol="0">
            <a:spAutoFit/>
          </a:bodyPr>
          <a:lstStyle/>
          <a:p>
            <a:r>
              <a:rPr lang="en-US" sz="1200" dirty="0">
                <a:latin typeface="Tahoma"/>
                <a:cs typeface="Tahoma"/>
              </a:rPr>
              <a:t>In contrast to common usage, the gift of prophecy does not only refer to the foretelling of future events. Instead, it enables people to serve as the vehicle for a divine message regarding a concrete situation. Please notice that some Christians use terms like “word of knowledge,” “word of wisdom”, “image,” or “vision” for what is referred to here as the gift of prophecy</a:t>
            </a:r>
            <a:r>
              <a:rPr lang="en-US" sz="1200" dirty="0" smtClean="0">
                <a:latin typeface="Tahoma"/>
                <a:cs typeface="Tahoma"/>
              </a:rPr>
              <a:t>.</a:t>
            </a:r>
            <a:endParaRPr lang="en-US" sz="1200" dirty="0">
              <a:latin typeface="Tahoma"/>
              <a:cs typeface="Tahoma"/>
            </a:endParaRPr>
          </a:p>
          <a:p>
            <a:pPr>
              <a:spcBef>
                <a:spcPts val="600"/>
              </a:spcBef>
            </a:pPr>
            <a:r>
              <a:rPr lang="en-US" sz="1200" b="1" dirty="0" smtClean="0">
                <a:latin typeface="Tahoma"/>
                <a:cs typeface="Tahoma"/>
              </a:rPr>
              <a:t>Scripture references</a:t>
            </a:r>
            <a:endParaRPr lang="en-US" sz="1200" b="1" dirty="0">
              <a:latin typeface="Tahoma"/>
              <a:cs typeface="Tahoma"/>
            </a:endParaRPr>
          </a:p>
          <a:p>
            <a:pPr>
              <a:spcBef>
                <a:spcPts val="600"/>
              </a:spcBef>
            </a:pPr>
            <a:r>
              <a:rPr lang="en-US" sz="1200" dirty="0">
                <a:latin typeface="Tahoma"/>
                <a:cs typeface="Tahoma"/>
              </a:rPr>
              <a:t>Deuteronomy 13:1-5, Deuteronomy 18:18-22, 1 Samuel 3:1-21, Matthew 7:15-20, Matthew 24:11 and 23-24, Acts 15:32, 1 Corinthians 12:28-29, 1 Corinthians 14:3 and 22-40, 2 Peter 1:19-21, </a:t>
            </a:r>
            <a:r>
              <a:rPr lang="en-US" sz="1200" b="1" dirty="0">
                <a:latin typeface="Tahoma"/>
                <a:cs typeface="Tahoma"/>
              </a:rPr>
              <a:t>1 John 4:1-6, </a:t>
            </a:r>
            <a:r>
              <a:rPr lang="en-US" sz="1200" dirty="0">
                <a:latin typeface="Tahoma"/>
                <a:cs typeface="Tahoma"/>
              </a:rPr>
              <a:t>Revelation 1:1-3</a:t>
            </a:r>
          </a:p>
          <a:p>
            <a:pPr>
              <a:spcBef>
                <a:spcPts val="600"/>
              </a:spcBef>
            </a:pPr>
            <a:r>
              <a:rPr lang="en-US" sz="1200" b="1" dirty="0" smtClean="0">
                <a:latin typeface="Tahoma"/>
                <a:cs typeface="Tahoma"/>
              </a:rPr>
              <a:t>Possible tasks</a:t>
            </a:r>
          </a:p>
          <a:p>
            <a:pPr>
              <a:spcBef>
                <a:spcPts val="600"/>
              </a:spcBef>
            </a:pPr>
            <a:r>
              <a:rPr lang="en-US" sz="1200" dirty="0">
                <a:latin typeface="Tahoma"/>
                <a:cs typeface="Tahoma"/>
              </a:rPr>
              <a:t>Foreign missions, evangelistic events, long-term planning, outreach to the underprivileged, worship team, prayer team, small groups, counseling, prayer chains </a:t>
            </a:r>
            <a:r>
              <a:rPr lang="en-US" sz="1200" dirty="0" smtClean="0">
                <a:latin typeface="Tahoma"/>
                <a:cs typeface="Tahoma"/>
              </a:rPr>
              <a:t>…</a:t>
            </a:r>
            <a:endParaRPr lang="en-US" sz="1200" dirty="0">
              <a:latin typeface="Tahoma"/>
              <a:cs typeface="Tahoma"/>
            </a:endParaRPr>
          </a:p>
          <a:p>
            <a:pPr>
              <a:spcBef>
                <a:spcPts val="600"/>
              </a:spcBef>
            </a:pPr>
            <a:r>
              <a:rPr lang="en-US" sz="1200" b="1" dirty="0" smtClean="0">
                <a:latin typeface="Tahoma"/>
                <a:cs typeface="Tahoma"/>
              </a:rPr>
              <a:t>Questions</a:t>
            </a:r>
          </a:p>
          <a:p>
            <a:pPr marL="285750" indent="-285750">
              <a:spcBef>
                <a:spcPts val="600"/>
              </a:spcBef>
              <a:buFont typeface="Arial"/>
              <a:buChar char="•"/>
            </a:pPr>
            <a:r>
              <a:rPr lang="en-US" sz="1200" dirty="0">
                <a:latin typeface="Tahoma"/>
                <a:cs typeface="Tahoma"/>
              </a:rPr>
              <a:t>What do you think of the following thesis: “Whenever our pastor preaches on Sunday morning, the gift or prophecy is being practiced”?</a:t>
            </a:r>
          </a:p>
          <a:p>
            <a:pPr marL="285750" indent="-285750">
              <a:spcBef>
                <a:spcPts val="600"/>
              </a:spcBef>
              <a:buFont typeface="Arial"/>
              <a:buChar char="•"/>
            </a:pPr>
            <a:r>
              <a:rPr lang="en-US" sz="1200" dirty="0">
                <a:latin typeface="Tahoma"/>
                <a:cs typeface="Tahoma"/>
              </a:rPr>
              <a:t>Some Christians make the following assertion: “Since the completion of the New Testament, there is no longer any need for the gift of prophecy; and, as a result, it no longer exists.” How do you react to this statement</a:t>
            </a:r>
            <a:r>
              <a:rPr lang="en-US" sz="1200" dirty="0" smtClean="0">
                <a:latin typeface="Tahoma"/>
                <a:cs typeface="Tahoma"/>
              </a:rPr>
              <a:t>?</a:t>
            </a:r>
            <a:endParaRPr lang="en-US" sz="1200" dirty="0">
              <a:latin typeface="Tahoma"/>
              <a:cs typeface="Tahoma"/>
            </a:endParaRPr>
          </a:p>
        </p:txBody>
      </p:sp>
      <p:pic>
        <p:nvPicPr>
          <p:cNvPr id="2" name="Picture 1" descr="3comin-p132.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600" y="2276872"/>
            <a:ext cx="2300939" cy="2232000"/>
          </a:xfrm>
          <a:prstGeom prst="rect">
            <a:avLst/>
          </a:prstGeom>
        </p:spPr>
      </p:pic>
      <p:sp>
        <p:nvSpPr>
          <p:cNvPr id="7" name="TextBox 6">
            <a:hlinkClick r:id="rId4" action="ppaction://hlinksldjump" highlightClick="1"/>
          </p:cNvPr>
          <p:cNvSpPr txBox="1"/>
          <p:nvPr/>
        </p:nvSpPr>
        <p:spPr>
          <a:xfrm>
            <a:off x="3203848" y="6237312"/>
            <a:ext cx="2736304" cy="306467"/>
          </a:xfrm>
          <a:prstGeom prst="roundRect">
            <a:avLst/>
          </a:prstGeom>
          <a:solidFill>
            <a:srgbClr val="6D73A2"/>
          </a:solidFill>
          <a:scene3d>
            <a:camera prst="orthographicFront"/>
            <a:lightRig rig="threePt" dir="t"/>
          </a:scene3d>
          <a:sp3d>
            <a:bevelT/>
          </a:sp3d>
        </p:spPr>
        <p:txBody>
          <a:bodyPr wrap="square" rtlCol="0">
            <a:spAutoFit/>
          </a:bodyPr>
          <a:lstStyle/>
          <a:p>
            <a:pPr algn="ctr"/>
            <a:r>
              <a:rPr lang="en-US" sz="1200" dirty="0" smtClean="0">
                <a:latin typeface="Tahoma"/>
                <a:cs typeface="Tahoma"/>
              </a:rPr>
              <a:t>Return to </a:t>
            </a:r>
            <a:r>
              <a:rPr lang="en-US" sz="1200" dirty="0">
                <a:latin typeface="Tahoma"/>
                <a:cs typeface="Tahoma"/>
              </a:rPr>
              <a:t>g</a:t>
            </a:r>
            <a:r>
              <a:rPr lang="en-US" sz="1200" dirty="0" smtClean="0">
                <a:latin typeface="Tahoma"/>
                <a:cs typeface="Tahoma"/>
              </a:rPr>
              <a:t>ift </a:t>
            </a:r>
            <a:r>
              <a:rPr lang="en-US" sz="1200" dirty="0">
                <a:latin typeface="Tahoma"/>
                <a:cs typeface="Tahoma"/>
              </a:rPr>
              <a:t>d</a:t>
            </a:r>
            <a:r>
              <a:rPr lang="en-US" sz="1200" dirty="0" smtClean="0">
                <a:latin typeface="Tahoma"/>
                <a:cs typeface="Tahoma"/>
              </a:rPr>
              <a:t>escription index</a:t>
            </a:r>
            <a:endParaRPr lang="en-US" sz="1200" dirty="0">
              <a:latin typeface="Tahoma"/>
              <a:cs typeface="Tahoma"/>
            </a:endParaRPr>
          </a:p>
        </p:txBody>
      </p:sp>
    </p:spTree>
    <p:extLst>
      <p:ext uri="{BB962C8B-B14F-4D97-AF65-F5344CB8AC3E}">
        <p14:creationId xmlns:p14="http://schemas.microsoft.com/office/powerpoint/2010/main" val="402648142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The gift of suffering</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1" name="TextBox 30"/>
          <p:cNvSpPr txBox="1"/>
          <p:nvPr/>
        </p:nvSpPr>
        <p:spPr>
          <a:xfrm>
            <a:off x="899592" y="4437112"/>
            <a:ext cx="2232248" cy="830997"/>
          </a:xfrm>
          <a:prstGeom prst="rect">
            <a:avLst/>
          </a:prstGeom>
          <a:noFill/>
        </p:spPr>
        <p:txBody>
          <a:bodyPr wrap="square" rtlCol="0">
            <a:spAutoFit/>
          </a:bodyPr>
          <a:lstStyle/>
          <a:p>
            <a:pPr algn="r"/>
            <a:r>
              <a:rPr lang="en-US" sz="1200" i="1" dirty="0" smtClean="0">
                <a:latin typeface="Tahoma"/>
                <a:cs typeface="Tahoma"/>
              </a:rPr>
              <a:t>This gift enables you to suffer for your faith while at the same time maintaining a joyful, victorious spirit.</a:t>
            </a:r>
            <a:endParaRPr lang="en-US" sz="1200" i="1" dirty="0">
              <a:latin typeface="Tahoma"/>
              <a:cs typeface="Tahoma"/>
            </a:endParaRPr>
          </a:p>
        </p:txBody>
      </p:sp>
      <p:sp>
        <p:nvSpPr>
          <p:cNvPr id="33" name="TextBox 32"/>
          <p:cNvSpPr txBox="1"/>
          <p:nvPr/>
        </p:nvSpPr>
        <p:spPr>
          <a:xfrm>
            <a:off x="3347864" y="1032118"/>
            <a:ext cx="5760640" cy="3585596"/>
          </a:xfrm>
          <a:prstGeom prst="rect">
            <a:avLst/>
          </a:prstGeom>
          <a:noFill/>
        </p:spPr>
        <p:txBody>
          <a:bodyPr wrap="square" rtlCol="0">
            <a:spAutoFit/>
          </a:bodyPr>
          <a:lstStyle/>
          <a:p>
            <a:r>
              <a:rPr lang="en-US" sz="1200" dirty="0">
                <a:latin typeface="Tahoma"/>
                <a:cs typeface="Tahoma"/>
              </a:rPr>
              <a:t>The gift of suffering involves more than just a willingness to follow Christ to the point of death, although this may be included. While every believer experiences pain and suffering at times, God endows certain Christians with a special ability to maintain a victorious mindset, even in the midst of intense suffering. The familiar phrase “the blood of the martyrs is the seed of the church” expresses well the relationship between this spiritual gift and church growth.</a:t>
            </a:r>
          </a:p>
          <a:p>
            <a:pPr>
              <a:spcBef>
                <a:spcPts val="600"/>
              </a:spcBef>
            </a:pPr>
            <a:r>
              <a:rPr lang="en-US" sz="1200" b="1" dirty="0" smtClean="0">
                <a:latin typeface="Tahoma"/>
                <a:cs typeface="Tahoma"/>
              </a:rPr>
              <a:t>Scripture references</a:t>
            </a:r>
            <a:endParaRPr lang="en-US" sz="1200" b="1" dirty="0">
              <a:latin typeface="Tahoma"/>
              <a:cs typeface="Tahoma"/>
            </a:endParaRPr>
          </a:p>
          <a:p>
            <a:pPr>
              <a:spcBef>
                <a:spcPts val="600"/>
              </a:spcBef>
            </a:pPr>
            <a:r>
              <a:rPr lang="en-US" sz="1200" dirty="0">
                <a:latin typeface="Tahoma"/>
                <a:cs typeface="Tahoma"/>
              </a:rPr>
              <a:t>Matthew 5:10-12, </a:t>
            </a:r>
            <a:r>
              <a:rPr lang="en-US" sz="1200" b="1" dirty="0">
                <a:latin typeface="Tahoma"/>
                <a:cs typeface="Tahoma"/>
              </a:rPr>
              <a:t>Acts 7:54-60,</a:t>
            </a:r>
            <a:r>
              <a:rPr lang="en-US" sz="1200" dirty="0">
                <a:latin typeface="Tahoma"/>
                <a:cs typeface="Tahoma"/>
              </a:rPr>
              <a:t> Acts 8:1-4, Acts 20:22-24, Acts 21:4-14, 1 Corinthians 13:1-3, 2 Corinthians 1:8-11, 2 Corinthians 11:21b-33, 2 Corinthians 12:9-10, Philippians 1:12-14, 1 Peter 2:20-25, 1 Peter 4:12-16</a:t>
            </a:r>
          </a:p>
          <a:p>
            <a:pPr>
              <a:spcBef>
                <a:spcPts val="600"/>
              </a:spcBef>
            </a:pPr>
            <a:r>
              <a:rPr lang="en-US" sz="1200" b="1" dirty="0" smtClean="0">
                <a:latin typeface="Tahoma"/>
                <a:cs typeface="Tahoma"/>
              </a:rPr>
              <a:t>Possible tasks</a:t>
            </a:r>
          </a:p>
          <a:p>
            <a:pPr>
              <a:spcBef>
                <a:spcPts val="600"/>
              </a:spcBef>
            </a:pPr>
            <a:r>
              <a:rPr lang="en-US" sz="1200" dirty="0">
                <a:latin typeface="Tahoma"/>
                <a:cs typeface="Tahoma"/>
              </a:rPr>
              <a:t>Intercession, foreign missions, pioneer ministry ...</a:t>
            </a:r>
          </a:p>
          <a:p>
            <a:pPr>
              <a:spcBef>
                <a:spcPts val="600"/>
              </a:spcBef>
            </a:pPr>
            <a:r>
              <a:rPr lang="en-US" sz="1200" b="1" dirty="0" smtClean="0">
                <a:latin typeface="Tahoma"/>
                <a:cs typeface="Tahoma"/>
              </a:rPr>
              <a:t>Questions</a:t>
            </a:r>
          </a:p>
          <a:p>
            <a:pPr marL="285750" indent="-285750">
              <a:spcBef>
                <a:spcPts val="600"/>
              </a:spcBef>
              <a:buFont typeface="Arial"/>
              <a:buChar char="•"/>
            </a:pPr>
            <a:r>
              <a:rPr lang="en-US" sz="1200" dirty="0">
                <a:latin typeface="Tahoma"/>
                <a:cs typeface="Tahoma"/>
              </a:rPr>
              <a:t>The Greek word </a:t>
            </a:r>
            <a:r>
              <a:rPr lang="en-US" sz="1200" dirty="0" err="1">
                <a:latin typeface="Tahoma"/>
                <a:cs typeface="Tahoma"/>
              </a:rPr>
              <a:t>martys</a:t>
            </a:r>
            <a:r>
              <a:rPr lang="en-US" sz="1200" dirty="0">
                <a:latin typeface="Tahoma"/>
                <a:cs typeface="Tahoma"/>
              </a:rPr>
              <a:t> can be translated either “martyr” or “wit- ness.” What is the relationship between these two words?</a:t>
            </a:r>
          </a:p>
          <a:p>
            <a:pPr marL="285750" indent="-285750">
              <a:spcBef>
                <a:spcPts val="600"/>
              </a:spcBef>
              <a:buFont typeface="Arial"/>
              <a:buChar char="•"/>
            </a:pPr>
            <a:r>
              <a:rPr lang="en-US" sz="1200" dirty="0">
                <a:latin typeface="Tahoma"/>
                <a:cs typeface="Tahoma"/>
              </a:rPr>
              <a:t>Do you know any Christians whose suffering has strengthened your own faith?</a:t>
            </a:r>
          </a:p>
        </p:txBody>
      </p:sp>
      <p:pic>
        <p:nvPicPr>
          <p:cNvPr id="2" name="Picture 1" descr="3comin-p133.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600" y="2276872"/>
            <a:ext cx="2311800" cy="2232000"/>
          </a:xfrm>
          <a:prstGeom prst="rect">
            <a:avLst/>
          </a:prstGeom>
        </p:spPr>
      </p:pic>
      <p:sp>
        <p:nvSpPr>
          <p:cNvPr id="7" name="TextBox 6">
            <a:hlinkClick r:id="rId4" action="ppaction://hlinksldjump" highlightClick="1"/>
          </p:cNvPr>
          <p:cNvSpPr txBox="1"/>
          <p:nvPr/>
        </p:nvSpPr>
        <p:spPr>
          <a:xfrm>
            <a:off x="3203848" y="6237312"/>
            <a:ext cx="2736304" cy="306467"/>
          </a:xfrm>
          <a:prstGeom prst="roundRect">
            <a:avLst/>
          </a:prstGeom>
          <a:solidFill>
            <a:srgbClr val="6D73A2"/>
          </a:solidFill>
          <a:scene3d>
            <a:camera prst="orthographicFront"/>
            <a:lightRig rig="threePt" dir="t"/>
          </a:scene3d>
          <a:sp3d>
            <a:bevelT/>
          </a:sp3d>
        </p:spPr>
        <p:txBody>
          <a:bodyPr wrap="square" rtlCol="0">
            <a:spAutoFit/>
          </a:bodyPr>
          <a:lstStyle/>
          <a:p>
            <a:pPr algn="ctr"/>
            <a:r>
              <a:rPr lang="en-US" sz="1200" dirty="0" smtClean="0">
                <a:latin typeface="Tahoma"/>
                <a:cs typeface="Tahoma"/>
              </a:rPr>
              <a:t>Return to </a:t>
            </a:r>
            <a:r>
              <a:rPr lang="en-US" sz="1200" dirty="0">
                <a:latin typeface="Tahoma"/>
                <a:cs typeface="Tahoma"/>
              </a:rPr>
              <a:t>g</a:t>
            </a:r>
            <a:r>
              <a:rPr lang="en-US" sz="1200" dirty="0" smtClean="0">
                <a:latin typeface="Tahoma"/>
                <a:cs typeface="Tahoma"/>
              </a:rPr>
              <a:t>ift </a:t>
            </a:r>
            <a:r>
              <a:rPr lang="en-US" sz="1200" dirty="0">
                <a:latin typeface="Tahoma"/>
                <a:cs typeface="Tahoma"/>
              </a:rPr>
              <a:t>d</a:t>
            </a:r>
            <a:r>
              <a:rPr lang="en-US" sz="1200" dirty="0" smtClean="0">
                <a:latin typeface="Tahoma"/>
                <a:cs typeface="Tahoma"/>
              </a:rPr>
              <a:t>escription index</a:t>
            </a:r>
            <a:endParaRPr lang="en-US" sz="1200" dirty="0">
              <a:latin typeface="Tahoma"/>
              <a:cs typeface="Tahoma"/>
            </a:endParaRPr>
          </a:p>
        </p:txBody>
      </p:sp>
    </p:spTree>
    <p:extLst>
      <p:ext uri="{BB962C8B-B14F-4D97-AF65-F5344CB8AC3E}">
        <p14:creationId xmlns:p14="http://schemas.microsoft.com/office/powerpoint/2010/main" val="140494191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The gift of tongues</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smtClean="0">
                <a:solidFill>
                  <a:schemeClr val="bg2"/>
                </a:solidFill>
                <a:latin typeface="Verdana" charset="0"/>
              </a:rPr>
              <a:t>3colorsofministry.org</a:t>
            </a:r>
            <a:endParaRPr lang="en-US" sz="1400" dirty="0">
              <a:solidFill>
                <a:schemeClr val="bg2"/>
              </a:solidFill>
              <a:latin typeface="Verdana" charset="0"/>
            </a:endParaRPr>
          </a:p>
        </p:txBody>
      </p:sp>
      <p:sp>
        <p:nvSpPr>
          <p:cNvPr id="31" name="TextBox 30"/>
          <p:cNvSpPr txBox="1"/>
          <p:nvPr/>
        </p:nvSpPr>
        <p:spPr>
          <a:xfrm>
            <a:off x="899592" y="4437112"/>
            <a:ext cx="2232248" cy="1015663"/>
          </a:xfrm>
          <a:prstGeom prst="rect">
            <a:avLst/>
          </a:prstGeom>
          <a:noFill/>
        </p:spPr>
        <p:txBody>
          <a:bodyPr wrap="square" rtlCol="0">
            <a:spAutoFit/>
          </a:bodyPr>
          <a:lstStyle/>
          <a:p>
            <a:pPr algn="r"/>
            <a:r>
              <a:rPr lang="en-US" sz="1200" i="1" dirty="0" smtClean="0">
                <a:latin typeface="Tahoma"/>
                <a:cs typeface="Tahoma"/>
              </a:rPr>
              <a:t>This gift enables you to use a language you have never learned, either in your personal prayer times or for a public message.</a:t>
            </a:r>
            <a:endParaRPr lang="en-US" sz="1200" i="1" dirty="0">
              <a:latin typeface="Tahoma"/>
              <a:cs typeface="Tahoma"/>
            </a:endParaRPr>
          </a:p>
        </p:txBody>
      </p:sp>
      <p:sp>
        <p:nvSpPr>
          <p:cNvPr id="33" name="TextBox 32"/>
          <p:cNvSpPr txBox="1"/>
          <p:nvPr/>
        </p:nvSpPr>
        <p:spPr>
          <a:xfrm>
            <a:off x="3347864" y="1032118"/>
            <a:ext cx="5760640" cy="3585596"/>
          </a:xfrm>
          <a:prstGeom prst="rect">
            <a:avLst/>
          </a:prstGeom>
          <a:noFill/>
        </p:spPr>
        <p:txBody>
          <a:bodyPr wrap="square" rtlCol="0">
            <a:spAutoFit/>
          </a:bodyPr>
          <a:lstStyle/>
          <a:p>
            <a:r>
              <a:rPr lang="en-US" sz="1200" dirty="0">
                <a:latin typeface="Tahoma"/>
                <a:cs typeface="Tahoma"/>
              </a:rPr>
              <a:t>The gift of tongues comes in two different variations, either as personal prayer or as a public utterance. The second variation should only be exercised with an interpreter (1 Cor. 14:27-28). Caution: In the Three-Color Gift Test, the gift of tongues is treated in the same way as all of the other gifts. Christians who only occasionally pray in tongues will probably not find tongues among their manifest gifts. It will only occur as a manifest gift if speaking in tongues is a significant part of one’s spiritual life.</a:t>
            </a:r>
          </a:p>
          <a:p>
            <a:pPr>
              <a:spcBef>
                <a:spcPts val="600"/>
              </a:spcBef>
            </a:pPr>
            <a:r>
              <a:rPr lang="en-US" sz="1200" b="1" dirty="0" smtClean="0">
                <a:latin typeface="Tahoma"/>
                <a:cs typeface="Tahoma"/>
              </a:rPr>
              <a:t>Scripture references</a:t>
            </a:r>
            <a:endParaRPr lang="en-US" sz="1200" b="1" dirty="0">
              <a:latin typeface="Tahoma"/>
              <a:cs typeface="Tahoma"/>
            </a:endParaRPr>
          </a:p>
          <a:p>
            <a:pPr>
              <a:spcBef>
                <a:spcPts val="600"/>
              </a:spcBef>
            </a:pPr>
            <a:r>
              <a:rPr lang="en-US" sz="1200" dirty="0">
                <a:latin typeface="Tahoma"/>
                <a:cs typeface="Tahoma"/>
              </a:rPr>
              <a:t>Mark 16:17, Acts 2:1-13, Acts 10:44-48, </a:t>
            </a:r>
            <a:r>
              <a:rPr lang="en-US" sz="1200" b="1" dirty="0">
                <a:latin typeface="Tahoma"/>
                <a:cs typeface="Tahoma"/>
              </a:rPr>
              <a:t>Acts 19:1-7,</a:t>
            </a:r>
            <a:r>
              <a:rPr lang="en-US" sz="1200" dirty="0">
                <a:latin typeface="Tahoma"/>
                <a:cs typeface="Tahoma"/>
              </a:rPr>
              <a:t> Romans 8:26-27, 1 Corinthians 12:10 and 28-30, 1 Corinthians 14:4-6 and 26-</a:t>
            </a:r>
            <a:r>
              <a:rPr lang="en-US" sz="1200" dirty="0" smtClean="0">
                <a:latin typeface="Tahoma"/>
                <a:cs typeface="Tahoma"/>
              </a:rPr>
              <a:t>28</a:t>
            </a:r>
            <a:endParaRPr lang="en-US" sz="1200" dirty="0">
              <a:latin typeface="Tahoma"/>
              <a:cs typeface="Tahoma"/>
            </a:endParaRPr>
          </a:p>
          <a:p>
            <a:pPr>
              <a:spcBef>
                <a:spcPts val="600"/>
              </a:spcBef>
            </a:pPr>
            <a:r>
              <a:rPr lang="en-US" sz="1200" b="1" dirty="0" smtClean="0">
                <a:latin typeface="Tahoma"/>
                <a:cs typeface="Tahoma"/>
              </a:rPr>
              <a:t>Possible tasks</a:t>
            </a:r>
          </a:p>
          <a:p>
            <a:pPr>
              <a:spcBef>
                <a:spcPts val="600"/>
              </a:spcBef>
            </a:pPr>
            <a:r>
              <a:rPr lang="en-US" sz="1200" dirty="0">
                <a:latin typeface="Tahoma"/>
                <a:cs typeface="Tahoma"/>
              </a:rPr>
              <a:t>Prayer ministry, spiritual warfare ...</a:t>
            </a:r>
          </a:p>
          <a:p>
            <a:pPr>
              <a:spcBef>
                <a:spcPts val="600"/>
              </a:spcBef>
            </a:pPr>
            <a:r>
              <a:rPr lang="en-US" sz="1200" b="1" dirty="0" smtClean="0">
                <a:latin typeface="Tahoma"/>
                <a:cs typeface="Tahoma"/>
              </a:rPr>
              <a:t>Questions</a:t>
            </a:r>
          </a:p>
          <a:p>
            <a:pPr marL="285750" indent="-285750">
              <a:spcBef>
                <a:spcPts val="600"/>
              </a:spcBef>
              <a:buFont typeface="Arial"/>
              <a:buChar char="•"/>
            </a:pPr>
            <a:r>
              <a:rPr lang="en-US" sz="1200" dirty="0">
                <a:latin typeface="Tahoma"/>
                <a:cs typeface="Tahoma"/>
              </a:rPr>
              <a:t>In your opinion, why do some Christians insist that the gift of tongues doesn‘t exist today?</a:t>
            </a:r>
          </a:p>
          <a:p>
            <a:pPr marL="285750" indent="-285750">
              <a:spcBef>
                <a:spcPts val="600"/>
              </a:spcBef>
              <a:buFont typeface="Arial"/>
              <a:buChar char="•"/>
            </a:pPr>
            <a:r>
              <a:rPr lang="en-US" sz="1200" dirty="0">
                <a:latin typeface="Tahoma"/>
                <a:cs typeface="Tahoma"/>
              </a:rPr>
              <a:t>Could the gift of tongues be useful in your own spiritual life?</a:t>
            </a:r>
          </a:p>
        </p:txBody>
      </p:sp>
      <p:pic>
        <p:nvPicPr>
          <p:cNvPr id="2" name="Picture 1" descr="3comin-p134.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600" y="2276872"/>
            <a:ext cx="2306369" cy="2232000"/>
          </a:xfrm>
          <a:prstGeom prst="rect">
            <a:avLst/>
          </a:prstGeom>
        </p:spPr>
      </p:pic>
      <p:sp>
        <p:nvSpPr>
          <p:cNvPr id="7" name="TextBox 6">
            <a:hlinkClick r:id="rId4" action="ppaction://hlinksldjump" highlightClick="1"/>
          </p:cNvPr>
          <p:cNvSpPr txBox="1"/>
          <p:nvPr/>
        </p:nvSpPr>
        <p:spPr>
          <a:xfrm>
            <a:off x="3203848" y="6237312"/>
            <a:ext cx="2736304" cy="306467"/>
          </a:xfrm>
          <a:prstGeom prst="roundRect">
            <a:avLst/>
          </a:prstGeom>
          <a:solidFill>
            <a:srgbClr val="6D73A2"/>
          </a:solidFill>
          <a:scene3d>
            <a:camera prst="orthographicFront"/>
            <a:lightRig rig="threePt" dir="t"/>
          </a:scene3d>
          <a:sp3d>
            <a:bevelT/>
          </a:sp3d>
        </p:spPr>
        <p:txBody>
          <a:bodyPr wrap="square" rtlCol="0">
            <a:spAutoFit/>
          </a:bodyPr>
          <a:lstStyle/>
          <a:p>
            <a:pPr algn="ctr"/>
            <a:r>
              <a:rPr lang="en-US" sz="1200" dirty="0" smtClean="0">
                <a:latin typeface="Tahoma"/>
                <a:cs typeface="Tahoma"/>
              </a:rPr>
              <a:t>Return to </a:t>
            </a:r>
            <a:r>
              <a:rPr lang="en-US" sz="1200" dirty="0">
                <a:latin typeface="Tahoma"/>
                <a:cs typeface="Tahoma"/>
              </a:rPr>
              <a:t>g</a:t>
            </a:r>
            <a:r>
              <a:rPr lang="en-US" sz="1200" dirty="0" smtClean="0">
                <a:latin typeface="Tahoma"/>
                <a:cs typeface="Tahoma"/>
              </a:rPr>
              <a:t>ift </a:t>
            </a:r>
            <a:r>
              <a:rPr lang="en-US" sz="1200" dirty="0">
                <a:latin typeface="Tahoma"/>
                <a:cs typeface="Tahoma"/>
              </a:rPr>
              <a:t>d</a:t>
            </a:r>
            <a:r>
              <a:rPr lang="en-US" sz="1200" dirty="0" smtClean="0">
                <a:latin typeface="Tahoma"/>
                <a:cs typeface="Tahoma"/>
              </a:rPr>
              <a:t>escription index</a:t>
            </a:r>
            <a:endParaRPr lang="en-US" sz="1200" dirty="0">
              <a:latin typeface="Tahoma"/>
              <a:cs typeface="Tahoma"/>
            </a:endParaRPr>
          </a:p>
        </p:txBody>
      </p:sp>
    </p:spTree>
    <p:extLst>
      <p:ext uri="{BB962C8B-B14F-4D97-AF65-F5344CB8AC3E}">
        <p14:creationId xmlns:p14="http://schemas.microsoft.com/office/powerpoint/2010/main" val="178641811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Three dimensions of ministry</a:t>
            </a:r>
            <a:endParaRPr lang="en-US" sz="3400" dirty="0"/>
          </a:p>
        </p:txBody>
      </p:sp>
      <p:pic>
        <p:nvPicPr>
          <p:cNvPr id="7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6225" y="1054070"/>
            <a:ext cx="5494588" cy="549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nvGrpSpPr>
          <p:cNvPr id="5" name="Group 4"/>
          <p:cNvGrpSpPr/>
          <p:nvPr/>
        </p:nvGrpSpPr>
        <p:grpSpPr>
          <a:xfrm>
            <a:off x="2322522" y="1541200"/>
            <a:ext cx="4500000" cy="4500000"/>
            <a:chOff x="2322522" y="1541200"/>
            <a:chExt cx="4500000" cy="4500000"/>
          </a:xfrm>
        </p:grpSpPr>
        <p:sp>
          <p:nvSpPr>
            <p:cNvPr id="50" name="Donut 49"/>
            <p:cNvSpPr/>
            <p:nvPr/>
          </p:nvSpPr>
          <p:spPr bwMode="auto">
            <a:xfrm>
              <a:off x="2322522" y="1541200"/>
              <a:ext cx="4500000" cy="4500000"/>
            </a:xfrm>
            <a:prstGeom prst="donut">
              <a:avLst>
                <a:gd name="adj" fmla="val 7474"/>
              </a:avLst>
            </a:prstGeom>
            <a:solidFill>
              <a:srgbClr val="000000"/>
            </a:solidFill>
            <a:ln>
              <a:noFill/>
            </a:ln>
            <a:effectLst/>
            <a:scene3d>
              <a:camera prst="orthographicFront"/>
              <a:lightRig rig="threePt" dir="t"/>
            </a:scene3d>
            <a:sp3d>
              <a:bevelT/>
            </a:sp3d>
          </p:spPr>
          <p:txBody>
            <a:bodyPr/>
            <a:lstStyle/>
            <a:p>
              <a:pPr algn="ctr">
                <a:defRPr/>
              </a:pPr>
              <a:endParaRPr lang="en-US" sz="2200" b="1">
                <a:latin typeface="Tahoma"/>
                <a:cs typeface="Tahoma"/>
              </a:endParaRPr>
            </a:p>
          </p:txBody>
        </p:sp>
        <p:sp>
          <p:nvSpPr>
            <p:cNvPr id="32" name="TextBox 31"/>
            <p:cNvSpPr txBox="1">
              <a:spLocks noChangeAspect="1"/>
            </p:cNvSpPr>
            <p:nvPr/>
          </p:nvSpPr>
          <p:spPr bwMode="auto">
            <a:xfrm rot="14423802">
              <a:off x="2478955" y="1670649"/>
              <a:ext cx="4159352" cy="4158888"/>
            </a:xfrm>
            <a:prstGeom prst="rect">
              <a:avLst/>
            </a:prstGeom>
            <a:noFill/>
          </p:spPr>
          <p:txBody>
            <a:bodyPr spcFirstLastPara="1">
              <a:prstTxWarp prst="textArchUp">
                <a:avLst/>
              </a:prstTxWarp>
              <a:spAutoFit/>
            </a:bodyPr>
            <a:lstStyle/>
            <a:p>
              <a:pPr algn="ctr">
                <a:defRPr/>
              </a:pPr>
              <a:r>
                <a:rPr lang="en-US" sz="2200" b="1" dirty="0" smtClean="0">
                  <a:solidFill>
                    <a:srgbClr val="FFFFFF"/>
                  </a:solidFill>
                  <a:latin typeface="Tahoma"/>
                  <a:cs typeface="Tahoma"/>
                </a:rPr>
                <a:t>power</a:t>
              </a:r>
              <a:endParaRPr lang="en-US" sz="2200" b="1" dirty="0">
                <a:solidFill>
                  <a:srgbClr val="FFFFFF"/>
                </a:solidFill>
                <a:latin typeface="Tahoma"/>
                <a:cs typeface="Tahoma"/>
              </a:endParaRPr>
            </a:p>
          </p:txBody>
        </p:sp>
        <p:grpSp>
          <p:nvGrpSpPr>
            <p:cNvPr id="4" name="Group 3"/>
            <p:cNvGrpSpPr/>
            <p:nvPr/>
          </p:nvGrpSpPr>
          <p:grpSpPr>
            <a:xfrm>
              <a:off x="2477115" y="1748852"/>
              <a:ext cx="4162996" cy="4136797"/>
              <a:chOff x="2477115" y="1748852"/>
              <a:chExt cx="4162996" cy="4136797"/>
            </a:xfrm>
          </p:grpSpPr>
          <p:sp>
            <p:nvSpPr>
              <p:cNvPr id="30" name="TextBox 29"/>
              <p:cNvSpPr txBox="1">
                <a:spLocks noChangeAspect="1"/>
              </p:cNvSpPr>
              <p:nvPr/>
            </p:nvSpPr>
            <p:spPr bwMode="auto">
              <a:xfrm>
                <a:off x="2512661" y="1748852"/>
                <a:ext cx="4127450" cy="4126990"/>
              </a:xfrm>
              <a:prstGeom prst="rect">
                <a:avLst/>
              </a:prstGeom>
              <a:noFill/>
            </p:spPr>
            <p:txBody>
              <a:bodyPr spcFirstLastPara="1">
                <a:prstTxWarp prst="textArchUp">
                  <a:avLst/>
                </a:prstTxWarp>
                <a:spAutoFit/>
              </a:bodyPr>
              <a:lstStyle/>
              <a:p>
                <a:pPr algn="ctr">
                  <a:defRPr/>
                </a:pPr>
                <a:r>
                  <a:rPr lang="en-US" sz="2200" b="1" dirty="0" smtClean="0">
                    <a:solidFill>
                      <a:srgbClr val="FFFFFF"/>
                    </a:solidFill>
                    <a:latin typeface="Tahoma"/>
                    <a:cs typeface="Tahoma"/>
                  </a:rPr>
                  <a:t>wisdom</a:t>
                </a:r>
                <a:endParaRPr lang="en-US" sz="2200" b="1" dirty="0">
                  <a:solidFill>
                    <a:srgbClr val="FFFFFF"/>
                  </a:solidFill>
                  <a:latin typeface="Tahoma"/>
                  <a:cs typeface="Tahoma"/>
                </a:endParaRPr>
              </a:p>
            </p:txBody>
          </p:sp>
          <p:sp>
            <p:nvSpPr>
              <p:cNvPr id="47" name="TextBox 46"/>
              <p:cNvSpPr txBox="1">
                <a:spLocks noChangeAspect="1"/>
              </p:cNvSpPr>
              <p:nvPr/>
            </p:nvSpPr>
            <p:spPr bwMode="auto">
              <a:xfrm rot="7214081">
                <a:off x="2476886" y="1762016"/>
                <a:ext cx="4123862" cy="4123403"/>
              </a:xfrm>
              <a:prstGeom prst="rect">
                <a:avLst/>
              </a:prstGeom>
              <a:noFill/>
            </p:spPr>
            <p:txBody>
              <a:bodyPr spcFirstLastPara="1">
                <a:prstTxWarp prst="textArchUp">
                  <a:avLst/>
                </a:prstTxWarp>
                <a:spAutoFit/>
              </a:bodyPr>
              <a:lstStyle/>
              <a:p>
                <a:pPr algn="ctr">
                  <a:defRPr/>
                </a:pPr>
                <a:r>
                  <a:rPr lang="en-US" sz="2200" b="1" dirty="0" smtClean="0">
                    <a:solidFill>
                      <a:srgbClr val="FFFFFF"/>
                    </a:solidFill>
                    <a:latin typeface="Tahoma"/>
                    <a:cs typeface="Tahoma"/>
                  </a:rPr>
                  <a:t>commitment</a:t>
                </a:r>
                <a:endParaRPr lang="en-US" sz="2200" b="1" dirty="0">
                  <a:solidFill>
                    <a:srgbClr val="FFFFFF"/>
                  </a:solidFill>
                  <a:latin typeface="Tahoma"/>
                  <a:cs typeface="Tahoma"/>
                </a:endParaRPr>
              </a:p>
            </p:txBody>
          </p:sp>
        </p:grpSp>
      </p:grpSp>
      <p:grpSp>
        <p:nvGrpSpPr>
          <p:cNvPr id="2" name="Group 1"/>
          <p:cNvGrpSpPr/>
          <p:nvPr/>
        </p:nvGrpSpPr>
        <p:grpSpPr>
          <a:xfrm>
            <a:off x="3537503" y="2788233"/>
            <a:ext cx="2041963" cy="2039095"/>
            <a:chOff x="3537503" y="2788233"/>
            <a:chExt cx="2041963" cy="2039095"/>
          </a:xfrm>
        </p:grpSpPr>
        <p:sp>
          <p:nvSpPr>
            <p:cNvPr id="60" name="TextBox 59"/>
            <p:cNvSpPr txBox="1">
              <a:spLocks noChangeAspect="1"/>
            </p:cNvSpPr>
            <p:nvPr/>
          </p:nvSpPr>
          <p:spPr>
            <a:xfrm rot="14431812">
              <a:off x="3560149" y="2788350"/>
              <a:ext cx="2016000" cy="2015766"/>
            </a:xfrm>
            <a:prstGeom prst="rect">
              <a:avLst/>
            </a:prstGeom>
            <a:noFill/>
          </p:spPr>
          <p:txBody>
            <a:bodyPr spcFirstLastPara="1">
              <a:prstTxWarp prst="textArchUp">
                <a:avLst/>
              </a:prstTxWarp>
              <a:spAutoFit/>
            </a:bodyPr>
            <a:lstStyle/>
            <a:p>
              <a:pPr algn="ctr">
                <a:defRPr/>
              </a:pPr>
              <a:r>
                <a:rPr lang="en-US" sz="2000" b="1" dirty="0" smtClean="0">
                  <a:solidFill>
                    <a:srgbClr val="000000"/>
                  </a:solidFill>
                  <a:latin typeface="Tahoma"/>
                  <a:cs typeface="Tahoma"/>
                </a:rPr>
                <a:t>Spirit</a:t>
              </a:r>
              <a:endParaRPr lang="en-US" sz="2000" b="1" dirty="0">
                <a:solidFill>
                  <a:srgbClr val="000000"/>
                </a:solidFill>
                <a:latin typeface="Tahoma"/>
                <a:cs typeface="Tahoma"/>
              </a:endParaRPr>
            </a:p>
          </p:txBody>
        </p:sp>
        <p:sp>
          <p:nvSpPr>
            <p:cNvPr id="62" name="TextBox 61"/>
            <p:cNvSpPr txBox="1">
              <a:spLocks noChangeAspect="1"/>
            </p:cNvSpPr>
            <p:nvPr/>
          </p:nvSpPr>
          <p:spPr>
            <a:xfrm>
              <a:off x="3563466" y="2811559"/>
              <a:ext cx="2016000" cy="2015769"/>
            </a:xfrm>
            <a:prstGeom prst="rect">
              <a:avLst/>
            </a:prstGeom>
            <a:noFill/>
          </p:spPr>
          <p:txBody>
            <a:bodyPr spcFirstLastPara="1">
              <a:prstTxWarp prst="textArchUp">
                <a:avLst/>
              </a:prstTxWarp>
              <a:spAutoFit/>
            </a:bodyPr>
            <a:lstStyle/>
            <a:p>
              <a:pPr algn="ctr">
                <a:defRPr/>
              </a:pPr>
              <a:r>
                <a:rPr lang="en-US" sz="2000" b="1" dirty="0" smtClean="0">
                  <a:latin typeface="Tahoma"/>
                  <a:cs typeface="Tahoma"/>
                </a:rPr>
                <a:t>Creator</a:t>
              </a:r>
              <a:endParaRPr lang="en-US" sz="2000" b="1" dirty="0">
                <a:latin typeface="Tahoma"/>
                <a:cs typeface="Tahoma"/>
              </a:endParaRPr>
            </a:p>
          </p:txBody>
        </p:sp>
        <p:sp>
          <p:nvSpPr>
            <p:cNvPr id="61" name="TextBox 60"/>
            <p:cNvSpPr txBox="1">
              <a:spLocks noChangeAspect="1"/>
            </p:cNvSpPr>
            <p:nvPr/>
          </p:nvSpPr>
          <p:spPr>
            <a:xfrm rot="7202245">
              <a:off x="3537386" y="2804666"/>
              <a:ext cx="2016000" cy="2015765"/>
            </a:xfrm>
            <a:prstGeom prst="rect">
              <a:avLst/>
            </a:prstGeom>
            <a:noFill/>
          </p:spPr>
          <p:txBody>
            <a:bodyPr spcFirstLastPara="1">
              <a:prstTxWarp prst="textArchUp">
                <a:avLst/>
              </a:prstTxWarp>
              <a:spAutoFit/>
            </a:bodyPr>
            <a:lstStyle/>
            <a:p>
              <a:pPr algn="ctr">
                <a:defRPr/>
              </a:pPr>
              <a:r>
                <a:rPr lang="en-US" sz="2000" b="1" dirty="0" smtClean="0">
                  <a:solidFill>
                    <a:srgbClr val="000000"/>
                  </a:solidFill>
                  <a:latin typeface="Tahoma"/>
                  <a:cs typeface="Tahoma"/>
                </a:rPr>
                <a:t>Jesus</a:t>
              </a:r>
              <a:endParaRPr lang="en-US" sz="2000" b="1" dirty="0">
                <a:solidFill>
                  <a:srgbClr val="000000"/>
                </a:solidFill>
                <a:latin typeface="Tahoma"/>
                <a:cs typeface="Tahoma"/>
              </a:endParaRPr>
            </a:p>
          </p:txBody>
        </p:sp>
      </p:grpSp>
      <p:sp>
        <p:nvSpPr>
          <p:cNvPr id="15" name="TextBox 14"/>
          <p:cNvSpPr txBox="1"/>
          <p:nvPr/>
        </p:nvSpPr>
        <p:spPr>
          <a:xfrm>
            <a:off x="3563888" y="3579306"/>
            <a:ext cx="2016224" cy="425758"/>
          </a:xfrm>
          <a:prstGeom prst="rect">
            <a:avLst/>
          </a:prstGeom>
          <a:noFill/>
        </p:spPr>
        <p:txBody>
          <a:bodyPr wrap="square" rtlCol="0">
            <a:spAutoFit/>
          </a:bodyPr>
          <a:lstStyle/>
          <a:p>
            <a:pPr algn="ctr">
              <a:lnSpc>
                <a:spcPct val="110000"/>
              </a:lnSpc>
            </a:pPr>
            <a:r>
              <a:rPr lang="en-US" sz="2000" b="1" dirty="0" smtClean="0">
                <a:solidFill>
                  <a:srgbClr val="000000"/>
                </a:solidFill>
                <a:latin typeface="Tahoma"/>
                <a:cs typeface="Tahoma"/>
                <a:sym typeface="B 2Stone Sans Bold" charset="0"/>
              </a:rPr>
              <a:t>God</a:t>
            </a:r>
            <a:endParaRPr lang="en-US" sz="2000" b="1" dirty="0">
              <a:solidFill>
                <a:srgbClr val="000000"/>
              </a:solidFill>
              <a:latin typeface="Tahoma"/>
              <a:cs typeface="Tahoma"/>
              <a:sym typeface="B 2Stone Sans Bold" charset="0"/>
            </a:endParaRPr>
          </a:p>
        </p:txBody>
      </p:sp>
    </p:spTree>
    <p:extLst>
      <p:ext uri="{BB962C8B-B14F-4D97-AF65-F5344CB8AC3E}">
        <p14:creationId xmlns:p14="http://schemas.microsoft.com/office/powerpoint/2010/main" val="72376814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2000" fill="hold"/>
                                        <p:tgtEl>
                                          <p:spTgt spid="5"/>
                                        </p:tgtEl>
                                        <p:attrNameLst>
                                          <p:attrName>ppt_w</p:attrName>
                                        </p:attrNameLst>
                                      </p:cBhvr>
                                      <p:tavLst>
                                        <p:tav tm="0">
                                          <p:val>
                                            <p:strVal val="4*#ppt_w"/>
                                          </p:val>
                                        </p:tav>
                                        <p:tav tm="100000">
                                          <p:val>
                                            <p:strVal val="#ppt_w"/>
                                          </p:val>
                                        </p:tav>
                                      </p:tavLst>
                                    </p:anim>
                                    <p:anim calcmode="lin" valueType="num">
                                      <p:cBhvr>
                                        <p:cTn id="15" dur="2000" fill="hold"/>
                                        <p:tgtEl>
                                          <p:spTgt spid="5"/>
                                        </p:tgtEl>
                                        <p:attrNameLst>
                                          <p:attrName>ppt_h</p:attrName>
                                        </p:attrNameLst>
                                      </p:cBhvr>
                                      <p:tavLst>
                                        <p:tav tm="0">
                                          <p:val>
                                            <p:strVal val="4*#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Three dimensions of ministry</a:t>
            </a:r>
            <a:endParaRPr lang="en-US" sz="3400" dirty="0"/>
          </a:p>
        </p:txBody>
      </p:sp>
      <p:pic>
        <p:nvPicPr>
          <p:cNvPr id="7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6225" y="1054070"/>
            <a:ext cx="5494588" cy="549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0" name="TextBox 29"/>
          <p:cNvSpPr txBox="1">
            <a:spLocks noChangeAspect="1"/>
          </p:cNvSpPr>
          <p:nvPr/>
        </p:nvSpPr>
        <p:spPr bwMode="auto">
          <a:xfrm>
            <a:off x="2555776" y="1484784"/>
            <a:ext cx="4127450" cy="4126990"/>
          </a:xfrm>
          <a:prstGeom prst="rect">
            <a:avLst/>
          </a:prstGeom>
          <a:noFill/>
        </p:spPr>
        <p:txBody>
          <a:bodyPr spcFirstLastPara="1">
            <a:prstTxWarp prst="textArchUp">
              <a:avLst/>
            </a:prstTxWarp>
            <a:spAutoFit/>
          </a:bodyPr>
          <a:lstStyle/>
          <a:p>
            <a:pPr algn="ctr">
              <a:defRPr/>
            </a:pPr>
            <a:r>
              <a:rPr lang="en-US" sz="2200" b="1" dirty="0" smtClean="0">
                <a:latin typeface="Tahoma"/>
                <a:cs typeface="Tahoma"/>
              </a:rPr>
              <a:t>wisdom</a:t>
            </a:r>
            <a:endParaRPr lang="en-US" sz="2200" b="1" dirty="0">
              <a:latin typeface="Tahoma"/>
              <a:cs typeface="Tahoma"/>
            </a:endParaRPr>
          </a:p>
        </p:txBody>
      </p:sp>
      <p:sp>
        <p:nvSpPr>
          <p:cNvPr id="12" name="TextBox 11"/>
          <p:cNvSpPr txBox="1">
            <a:spLocks noChangeAspect="1"/>
          </p:cNvSpPr>
          <p:nvPr/>
        </p:nvSpPr>
        <p:spPr bwMode="auto">
          <a:xfrm rot="10800000">
            <a:off x="2514894" y="2092433"/>
            <a:ext cx="4127450" cy="4126990"/>
          </a:xfrm>
          <a:prstGeom prst="rect">
            <a:avLst/>
          </a:prstGeom>
          <a:noFill/>
        </p:spPr>
        <p:txBody>
          <a:bodyPr spcFirstLastPara="1">
            <a:prstTxWarp prst="textArchUp">
              <a:avLst/>
            </a:prstTxWarp>
            <a:spAutoFit/>
          </a:bodyPr>
          <a:lstStyle/>
          <a:p>
            <a:pPr algn="ctr">
              <a:defRPr/>
            </a:pPr>
            <a:r>
              <a:rPr lang="en-US" sz="2200" b="1" dirty="0" smtClean="0">
                <a:latin typeface="Tahoma"/>
                <a:cs typeface="Tahoma"/>
              </a:rPr>
              <a:t>working</a:t>
            </a:r>
            <a:endParaRPr lang="en-US" sz="2200" b="1" dirty="0">
              <a:latin typeface="Tahoma"/>
              <a:cs typeface="Tahoma"/>
            </a:endParaRPr>
          </a:p>
        </p:txBody>
      </p:sp>
      <p:grpSp>
        <p:nvGrpSpPr>
          <p:cNvPr id="2" name="Group 1"/>
          <p:cNvGrpSpPr/>
          <p:nvPr/>
        </p:nvGrpSpPr>
        <p:grpSpPr>
          <a:xfrm>
            <a:off x="2555776" y="2615310"/>
            <a:ext cx="1801956" cy="2397866"/>
            <a:chOff x="2555776" y="2615310"/>
            <a:chExt cx="1801956" cy="2397866"/>
          </a:xfrm>
        </p:grpSpPr>
        <p:sp>
          <p:nvSpPr>
            <p:cNvPr id="13" name="Rounded Rectangle 12"/>
            <p:cNvSpPr/>
            <p:nvPr/>
          </p:nvSpPr>
          <p:spPr bwMode="auto">
            <a:xfrm>
              <a:off x="2555776" y="2615310"/>
              <a:ext cx="1801956" cy="2397866"/>
            </a:xfrm>
            <a:prstGeom prst="roundRect">
              <a:avLst>
                <a:gd name="adj" fmla="val 12697"/>
              </a:avLst>
            </a:prstGeom>
            <a:solidFill>
              <a:srgbClr val="FFDB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5" name="TextBox 14"/>
            <p:cNvSpPr txBox="1"/>
            <p:nvPr/>
          </p:nvSpPr>
          <p:spPr>
            <a:xfrm>
              <a:off x="2555776" y="2852936"/>
              <a:ext cx="1800200" cy="559127"/>
            </a:xfrm>
            <a:prstGeom prst="rect">
              <a:avLst/>
            </a:prstGeom>
            <a:noFill/>
          </p:spPr>
          <p:txBody>
            <a:bodyPr wrap="square" rtlCol="0">
              <a:spAutoFit/>
            </a:bodyPr>
            <a:lstStyle/>
            <a:p>
              <a:pPr algn="ctr">
                <a:lnSpc>
                  <a:spcPct val="110000"/>
                </a:lnSpc>
              </a:pPr>
              <a:r>
                <a:rPr lang="en-US" sz="2800" b="1" dirty="0">
                  <a:solidFill>
                    <a:srgbClr val="000000"/>
                  </a:solidFill>
                  <a:latin typeface="Tahoma"/>
                  <a:cs typeface="Tahoma"/>
                  <a:sym typeface="B 2Stone Sans Bold" charset="0"/>
                </a:rPr>
                <a:t>g</a:t>
              </a:r>
              <a:r>
                <a:rPr lang="en-US" sz="2800" b="1" dirty="0" smtClean="0">
                  <a:solidFill>
                    <a:srgbClr val="000000"/>
                  </a:solidFill>
                  <a:latin typeface="Tahoma"/>
                  <a:cs typeface="Tahoma"/>
                  <a:sym typeface="B 2Stone Sans Bold" charset="0"/>
                </a:rPr>
                <a:t>ifts</a:t>
              </a:r>
              <a:endParaRPr lang="en-US" sz="2800" b="1" dirty="0">
                <a:solidFill>
                  <a:srgbClr val="000000"/>
                </a:solidFill>
                <a:latin typeface="Tahoma"/>
                <a:cs typeface="Tahoma"/>
                <a:sym typeface="B 2Stone Sans Bold" charset="0"/>
              </a:endParaRPr>
            </a:p>
          </p:txBody>
        </p:sp>
        <p:sp>
          <p:nvSpPr>
            <p:cNvPr id="16" name="TextBox 15"/>
            <p:cNvSpPr txBox="1"/>
            <p:nvPr/>
          </p:nvSpPr>
          <p:spPr>
            <a:xfrm>
              <a:off x="2555776" y="3573016"/>
              <a:ext cx="1800200" cy="559127"/>
            </a:xfrm>
            <a:prstGeom prst="rect">
              <a:avLst/>
            </a:prstGeom>
            <a:noFill/>
          </p:spPr>
          <p:txBody>
            <a:bodyPr wrap="square" rtlCol="0">
              <a:spAutoFit/>
            </a:bodyPr>
            <a:lstStyle/>
            <a:p>
              <a:pPr algn="ctr">
                <a:lnSpc>
                  <a:spcPct val="110000"/>
                </a:lnSpc>
              </a:pPr>
              <a:r>
                <a:rPr lang="en-US" sz="2800" b="1" dirty="0">
                  <a:solidFill>
                    <a:srgbClr val="000000"/>
                  </a:solidFill>
                  <a:latin typeface="Tahoma"/>
                  <a:cs typeface="Tahoma"/>
                  <a:sym typeface="B 2Stone Sans Bold" charset="0"/>
                </a:rPr>
                <a:t>p</a:t>
              </a:r>
              <a:r>
                <a:rPr lang="en-US" sz="2800" b="1" dirty="0" smtClean="0">
                  <a:solidFill>
                    <a:srgbClr val="000000"/>
                  </a:solidFill>
                  <a:latin typeface="Tahoma"/>
                  <a:cs typeface="Tahoma"/>
                  <a:sym typeface="B 2Stone Sans Bold" charset="0"/>
                </a:rPr>
                <a:t>ower</a:t>
              </a:r>
              <a:endParaRPr lang="en-US" sz="2800" b="1" dirty="0">
                <a:solidFill>
                  <a:srgbClr val="000000"/>
                </a:solidFill>
                <a:latin typeface="Tahoma"/>
                <a:cs typeface="Tahoma"/>
                <a:sym typeface="B 2Stone Sans Bold" charset="0"/>
              </a:endParaRPr>
            </a:p>
          </p:txBody>
        </p:sp>
      </p:grpSp>
      <p:grpSp>
        <p:nvGrpSpPr>
          <p:cNvPr id="4" name="Group 3"/>
          <p:cNvGrpSpPr/>
          <p:nvPr/>
        </p:nvGrpSpPr>
        <p:grpSpPr>
          <a:xfrm>
            <a:off x="4788024" y="2627968"/>
            <a:ext cx="1801956" cy="2397866"/>
            <a:chOff x="4788024" y="2627968"/>
            <a:chExt cx="1801956" cy="2397866"/>
          </a:xfrm>
        </p:grpSpPr>
        <p:sp>
          <p:nvSpPr>
            <p:cNvPr id="23" name="Rounded Rectangle 22"/>
            <p:cNvSpPr/>
            <p:nvPr/>
          </p:nvSpPr>
          <p:spPr bwMode="auto">
            <a:xfrm>
              <a:off x="4788024" y="2627968"/>
              <a:ext cx="1801956" cy="2397866"/>
            </a:xfrm>
            <a:prstGeom prst="roundRect">
              <a:avLst>
                <a:gd name="adj" fmla="val 11207"/>
              </a:avLst>
            </a:prstGeom>
            <a:solidFill>
              <a:srgbClr val="FFDB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7" name="TextBox 16"/>
            <p:cNvSpPr txBox="1"/>
            <p:nvPr/>
          </p:nvSpPr>
          <p:spPr>
            <a:xfrm>
              <a:off x="4788024" y="2843992"/>
              <a:ext cx="1800200" cy="559127"/>
            </a:xfrm>
            <a:prstGeom prst="rect">
              <a:avLst/>
            </a:prstGeom>
            <a:noFill/>
          </p:spPr>
          <p:txBody>
            <a:bodyPr wrap="square" rtlCol="0">
              <a:spAutoFit/>
            </a:bodyPr>
            <a:lstStyle/>
            <a:p>
              <a:pPr algn="ctr">
                <a:lnSpc>
                  <a:spcPct val="110000"/>
                </a:lnSpc>
              </a:pPr>
              <a:r>
                <a:rPr lang="en-US" sz="2800" b="1" dirty="0" smtClean="0">
                  <a:solidFill>
                    <a:srgbClr val="000000"/>
                  </a:solidFill>
                  <a:latin typeface="Tahoma"/>
                  <a:cs typeface="Tahoma"/>
                  <a:sym typeface="B 2Stone Sans Bold" charset="0"/>
                </a:rPr>
                <a:t>service</a:t>
              </a:r>
              <a:endParaRPr lang="en-US" sz="2800" b="1" dirty="0">
                <a:solidFill>
                  <a:srgbClr val="000000"/>
                </a:solidFill>
                <a:latin typeface="Tahoma"/>
                <a:cs typeface="Tahoma"/>
                <a:sym typeface="B 2Stone Sans Bold" charset="0"/>
              </a:endParaRPr>
            </a:p>
          </p:txBody>
        </p:sp>
        <p:sp>
          <p:nvSpPr>
            <p:cNvPr id="18" name="TextBox 17"/>
            <p:cNvSpPr txBox="1"/>
            <p:nvPr/>
          </p:nvSpPr>
          <p:spPr>
            <a:xfrm>
              <a:off x="4809560" y="3564072"/>
              <a:ext cx="1778664" cy="1033103"/>
            </a:xfrm>
            <a:prstGeom prst="rect">
              <a:avLst/>
            </a:prstGeom>
            <a:noFill/>
          </p:spPr>
          <p:txBody>
            <a:bodyPr wrap="square" rtlCol="0">
              <a:spAutoFit/>
            </a:bodyPr>
            <a:lstStyle/>
            <a:p>
              <a:pPr algn="ctr">
                <a:lnSpc>
                  <a:spcPct val="110000"/>
                </a:lnSpc>
              </a:pPr>
              <a:r>
                <a:rPr lang="en-US" sz="2800" b="1" dirty="0">
                  <a:solidFill>
                    <a:srgbClr val="000000"/>
                  </a:solidFill>
                  <a:latin typeface="Tahoma"/>
                  <a:cs typeface="Tahoma"/>
                  <a:sym typeface="B 2Stone Sans Bold" charset="0"/>
                </a:rPr>
                <a:t>c</a:t>
              </a:r>
              <a:r>
                <a:rPr lang="en-US" sz="2800" b="1" dirty="0" smtClean="0">
                  <a:solidFill>
                    <a:srgbClr val="000000"/>
                  </a:solidFill>
                  <a:latin typeface="Tahoma"/>
                  <a:cs typeface="Tahoma"/>
                  <a:sym typeface="B 2Stone Sans Bold" charset="0"/>
                </a:rPr>
                <a:t>ommit-</a:t>
              </a:r>
              <a:r>
                <a:rPr lang="en-US" sz="2800" b="1" dirty="0" err="1" smtClean="0">
                  <a:solidFill>
                    <a:srgbClr val="000000"/>
                  </a:solidFill>
                  <a:latin typeface="Tahoma"/>
                  <a:cs typeface="Tahoma"/>
                  <a:sym typeface="B 2Stone Sans Bold" charset="0"/>
                </a:rPr>
                <a:t>ment</a:t>
              </a:r>
              <a:endParaRPr lang="en-US" sz="2800" b="1" dirty="0">
                <a:solidFill>
                  <a:srgbClr val="000000"/>
                </a:solidFill>
                <a:latin typeface="Tahoma"/>
                <a:cs typeface="Tahoma"/>
                <a:sym typeface="B 2Stone Sans Bold" charset="0"/>
              </a:endParaRPr>
            </a:p>
          </p:txBody>
        </p:sp>
      </p:grpSp>
      <p:sp>
        <p:nvSpPr>
          <p:cNvPr id="19" name="Freeform 9"/>
          <p:cNvSpPr>
            <a:spLocks/>
          </p:cNvSpPr>
          <p:nvPr/>
        </p:nvSpPr>
        <p:spPr bwMode="auto">
          <a:xfrm rot="13353727" flipH="1" flipV="1">
            <a:off x="3313941" y="1266213"/>
            <a:ext cx="2546350" cy="2079625"/>
          </a:xfrm>
          <a:custGeom>
            <a:avLst/>
            <a:gdLst>
              <a:gd name="T0" fmla="*/ 120 w 1128"/>
              <a:gd name="T1" fmla="*/ 1152 h 1152"/>
              <a:gd name="T2" fmla="*/ 1128 w 1128"/>
              <a:gd name="T3" fmla="*/ 0 h 1152"/>
            </a:gdLst>
            <a:ahLst/>
            <a:cxnLst>
              <a:cxn ang="0">
                <a:pos x="T0" y="T1"/>
              </a:cxn>
              <a:cxn ang="0">
                <a:pos x="T2" y="T3"/>
              </a:cxn>
            </a:cxnLst>
            <a:rect l="0" t="0" r="r" b="b"/>
            <a:pathLst>
              <a:path w="1128" h="1152">
                <a:moveTo>
                  <a:pt x="120" y="1152"/>
                </a:moveTo>
                <a:cubicBezTo>
                  <a:pt x="120" y="1152"/>
                  <a:pt x="0" y="0"/>
                  <a:pt x="1128" y="0"/>
                </a:cubicBezTo>
              </a:path>
            </a:pathLst>
          </a:custGeom>
          <a:noFill/>
          <a:ln w="7620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 name="Freeform 9"/>
          <p:cNvSpPr>
            <a:spLocks/>
          </p:cNvSpPr>
          <p:nvPr/>
        </p:nvSpPr>
        <p:spPr bwMode="auto">
          <a:xfrm rot="2623556" flipH="1" flipV="1">
            <a:off x="3316215" y="4308676"/>
            <a:ext cx="2546350" cy="2079625"/>
          </a:xfrm>
          <a:custGeom>
            <a:avLst/>
            <a:gdLst>
              <a:gd name="T0" fmla="*/ 120 w 1128"/>
              <a:gd name="T1" fmla="*/ 1152 h 1152"/>
              <a:gd name="T2" fmla="*/ 1128 w 1128"/>
              <a:gd name="T3" fmla="*/ 0 h 1152"/>
            </a:gdLst>
            <a:ahLst/>
            <a:cxnLst>
              <a:cxn ang="0">
                <a:pos x="T0" y="T1"/>
              </a:cxn>
              <a:cxn ang="0">
                <a:pos x="T2" y="T3"/>
              </a:cxn>
            </a:cxnLst>
            <a:rect l="0" t="0" r="r" b="b"/>
            <a:pathLst>
              <a:path w="1128" h="1152">
                <a:moveTo>
                  <a:pt x="120" y="1152"/>
                </a:moveTo>
                <a:cubicBezTo>
                  <a:pt x="120" y="1152"/>
                  <a:pt x="0" y="0"/>
                  <a:pt x="1128" y="0"/>
                </a:cubicBezTo>
              </a:path>
            </a:pathLst>
          </a:custGeom>
          <a:noFill/>
          <a:ln w="7620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403479232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anim calcmode="lin" valueType="num">
                                      <p:cBhvr>
                                        <p:cTn id="10" dur="1000" fill="hold"/>
                                        <p:tgtEl>
                                          <p:spTgt spid="2"/>
                                        </p:tgtEl>
                                        <p:attrNameLst>
                                          <p:attrName>ppt_x</p:attrName>
                                        </p:attrNameLst>
                                      </p:cBhvr>
                                      <p:tavLst>
                                        <p:tav tm="0">
                                          <p:val>
                                            <p:fltVal val="0.5"/>
                                          </p:val>
                                        </p:tav>
                                        <p:tav tm="100000">
                                          <p:val>
                                            <p:strVal val="#ppt_x"/>
                                          </p:val>
                                        </p:tav>
                                      </p:tavLst>
                                    </p:anim>
                                    <p:anim calcmode="lin" valueType="num">
                                      <p:cBhvr>
                                        <p:cTn id="11" dur="10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1000"/>
                                        <p:tgtEl>
                                          <p:spTgt spid="1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fltVal val="0.5"/>
                                          </p:val>
                                        </p:tav>
                                        <p:tav tm="100000">
                                          <p:val>
                                            <p:strVal val="#ppt_x"/>
                                          </p:val>
                                        </p:tav>
                                      </p:tavLst>
                                    </p:anim>
                                    <p:anim calcmode="lin" valueType="num">
                                      <p:cBhvr>
                                        <p:cTn id="29" dur="10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right)">
                                      <p:cBhvr>
                                        <p:cTn id="34" dur="1000"/>
                                        <p:tgtEl>
                                          <p:spTgt spid="20"/>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2" grpId="0"/>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116379" y="1484784"/>
            <a:ext cx="8027621" cy="4464496"/>
            <a:chOff x="1116379" y="1484784"/>
            <a:chExt cx="8027621" cy="4464496"/>
          </a:xfrm>
        </p:grpSpPr>
        <p:cxnSp>
          <p:nvCxnSpPr>
            <p:cNvPr id="32" name="Straight Connector 31"/>
            <p:cNvCxnSpPr/>
            <p:nvPr/>
          </p:nvCxnSpPr>
          <p:spPr bwMode="auto">
            <a:xfrm>
              <a:off x="1331640" y="4751976"/>
              <a:ext cx="7678594"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cxnSp>
          <p:nvCxnSpPr>
            <p:cNvPr id="5" name="Straight Connector 4"/>
            <p:cNvCxnSpPr>
              <a:cxnSpLocks noChangeAspect="1"/>
            </p:cNvCxnSpPr>
            <p:nvPr/>
          </p:nvCxnSpPr>
          <p:spPr bwMode="auto">
            <a:xfrm>
              <a:off x="1116379" y="2852936"/>
              <a:ext cx="8027621" cy="1"/>
            </a:xfrm>
            <a:prstGeom prst="line">
              <a:avLst/>
            </a:prstGeom>
            <a:solidFill>
              <a:schemeClr val="accent1"/>
            </a:solidFill>
            <a:ln w="57150" cap="flat" cmpd="sng" algn="ctr">
              <a:solidFill>
                <a:schemeClr val="bg1"/>
              </a:solidFill>
              <a:prstDash val="solid"/>
              <a:round/>
              <a:headEnd type="none" w="med" len="med"/>
              <a:tailEnd type="none" w="med" len="med"/>
            </a:ln>
            <a:effectLst/>
          </p:spPr>
        </p:cxnSp>
        <p:cxnSp>
          <p:nvCxnSpPr>
            <p:cNvPr id="36" name="Straight Connector 35"/>
            <p:cNvCxnSpPr>
              <a:cxnSpLocks noChangeAspect="1"/>
            </p:cNvCxnSpPr>
            <p:nvPr/>
          </p:nvCxnSpPr>
          <p:spPr bwMode="auto">
            <a:xfrm>
              <a:off x="1116379" y="3724233"/>
              <a:ext cx="8027621" cy="1"/>
            </a:xfrm>
            <a:prstGeom prst="line">
              <a:avLst/>
            </a:prstGeom>
            <a:solidFill>
              <a:schemeClr val="accent1"/>
            </a:solidFill>
            <a:ln w="57150" cap="flat" cmpd="sng" algn="ctr">
              <a:solidFill>
                <a:schemeClr val="bg1"/>
              </a:solidFill>
              <a:prstDash val="solid"/>
              <a:round/>
              <a:headEnd type="none" w="med" len="med"/>
              <a:tailEnd type="none" w="med" len="med"/>
            </a:ln>
            <a:effectLst/>
          </p:spPr>
        </p:cxnSp>
        <p:sp>
          <p:nvSpPr>
            <p:cNvPr id="28" name="Rectangle 27"/>
            <p:cNvSpPr/>
            <p:nvPr/>
          </p:nvSpPr>
          <p:spPr bwMode="auto">
            <a:xfrm>
              <a:off x="1338988" y="4769979"/>
              <a:ext cx="7399013" cy="1019253"/>
            </a:xfrm>
            <a:prstGeom prst="rect">
              <a:avLst/>
            </a:prstGeom>
            <a:solidFill>
              <a:srgbClr val="7F92C4"/>
            </a:solidFill>
            <a:ln w="9525" cap="flat" cmpd="sng" algn="ctr">
              <a:solidFill>
                <a:srgbClr val="4E77B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ahoma"/>
                <a:ea typeface="ＭＳ Ｐゴシック" pitchFamily="-65" charset="-128"/>
                <a:cs typeface="Tahoma"/>
              </a:endParaRPr>
            </a:p>
          </p:txBody>
        </p:sp>
        <p:sp>
          <p:nvSpPr>
            <p:cNvPr id="2" name="Rectangle 1"/>
            <p:cNvSpPr/>
            <p:nvPr/>
          </p:nvSpPr>
          <p:spPr bwMode="auto">
            <a:xfrm>
              <a:off x="1337844" y="1762762"/>
              <a:ext cx="7410620" cy="1019253"/>
            </a:xfrm>
            <a:prstGeom prst="rect">
              <a:avLst/>
            </a:prstGeom>
            <a:solidFill>
              <a:srgbClr val="FFDB8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ahoma"/>
                <a:ea typeface="ＭＳ Ｐゴシック" pitchFamily="-65" charset="-128"/>
                <a:cs typeface="Tahoma"/>
              </a:endParaRPr>
            </a:p>
          </p:txBody>
        </p:sp>
        <p:sp>
          <p:nvSpPr>
            <p:cNvPr id="31" name="Rectangle 30"/>
            <p:cNvSpPr/>
            <p:nvPr/>
          </p:nvSpPr>
          <p:spPr bwMode="auto">
            <a:xfrm>
              <a:off x="1337844" y="2782015"/>
              <a:ext cx="7410620" cy="1019253"/>
            </a:xfrm>
            <a:prstGeom prst="rect">
              <a:avLst/>
            </a:prstGeom>
            <a:solidFill>
              <a:srgbClr val="85C48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ahoma"/>
                <a:ea typeface="ＭＳ Ｐゴシック" pitchFamily="-65" charset="-128"/>
                <a:cs typeface="Tahoma"/>
              </a:endParaRPr>
            </a:p>
          </p:txBody>
        </p:sp>
        <p:sp>
          <p:nvSpPr>
            <p:cNvPr id="33" name="Rectangle 32"/>
            <p:cNvSpPr/>
            <p:nvPr/>
          </p:nvSpPr>
          <p:spPr bwMode="auto">
            <a:xfrm>
              <a:off x="1335717" y="3801268"/>
              <a:ext cx="7410620" cy="1019253"/>
            </a:xfrm>
            <a:prstGeom prst="rect">
              <a:avLst/>
            </a:prstGeom>
            <a:solidFill>
              <a:srgbClr val="F4896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ahoma"/>
                <a:ea typeface="ＭＳ Ｐゴシック" pitchFamily="-65" charset="-128"/>
                <a:cs typeface="Tahoma"/>
              </a:endParaRPr>
            </a:p>
          </p:txBody>
        </p:sp>
        <p:cxnSp>
          <p:nvCxnSpPr>
            <p:cNvPr id="37" name="Straight Connector 36"/>
            <p:cNvCxnSpPr/>
            <p:nvPr/>
          </p:nvCxnSpPr>
          <p:spPr bwMode="auto">
            <a:xfrm>
              <a:off x="6420659" y="1484784"/>
              <a:ext cx="1063" cy="4464496"/>
            </a:xfrm>
            <a:prstGeom prst="line">
              <a:avLst/>
            </a:prstGeom>
            <a:solidFill>
              <a:schemeClr val="accent1"/>
            </a:solidFill>
            <a:ln w="57150" cap="flat" cmpd="sng" algn="ctr">
              <a:solidFill>
                <a:schemeClr val="bg1"/>
              </a:solidFill>
              <a:prstDash val="solid"/>
              <a:round/>
              <a:headEnd type="none" w="med" len="med"/>
              <a:tailEnd type="none" w="med" len="med"/>
            </a:ln>
            <a:effectLst/>
          </p:spPr>
        </p:cxnSp>
        <p:cxnSp>
          <p:nvCxnSpPr>
            <p:cNvPr id="21" name="Straight Connector 20"/>
            <p:cNvCxnSpPr/>
            <p:nvPr/>
          </p:nvCxnSpPr>
          <p:spPr bwMode="auto">
            <a:xfrm>
              <a:off x="1331640" y="2771984"/>
              <a:ext cx="7416824"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cxnSp>
          <p:nvCxnSpPr>
            <p:cNvPr id="25" name="Straight Connector 24"/>
            <p:cNvCxnSpPr/>
            <p:nvPr/>
          </p:nvCxnSpPr>
          <p:spPr bwMode="auto">
            <a:xfrm>
              <a:off x="1331640" y="3789040"/>
              <a:ext cx="7416824"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cxnSp>
          <p:nvCxnSpPr>
            <p:cNvPr id="26" name="Straight Connector 25"/>
            <p:cNvCxnSpPr/>
            <p:nvPr/>
          </p:nvCxnSpPr>
          <p:spPr bwMode="auto">
            <a:xfrm>
              <a:off x="1331640" y="4806096"/>
              <a:ext cx="7416824"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grpSp>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Three dimensions of ministry</a:t>
            </a:r>
            <a:endParaRPr lang="en-US" sz="3400" dirty="0"/>
          </a:p>
        </p:txBody>
      </p:sp>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19" name="TextBox 18"/>
          <p:cNvSpPr txBox="1"/>
          <p:nvPr/>
        </p:nvSpPr>
        <p:spPr>
          <a:xfrm>
            <a:off x="1403646" y="2010238"/>
            <a:ext cx="4990180" cy="523220"/>
          </a:xfrm>
          <a:prstGeom prst="rect">
            <a:avLst/>
          </a:prstGeom>
          <a:noFill/>
        </p:spPr>
        <p:txBody>
          <a:bodyPr wrap="square" rtlCol="0" anchor="ctr">
            <a:spAutoFit/>
          </a:bodyPr>
          <a:lstStyle/>
          <a:p>
            <a:r>
              <a:rPr lang="en-US" sz="1400" i="1" dirty="0" smtClean="0">
                <a:latin typeface="Tahoma"/>
                <a:cs typeface="Tahoma"/>
              </a:rPr>
              <a:t>For this reason … </a:t>
            </a:r>
            <a:endParaRPr lang="en-US" sz="1400" i="1" dirty="0">
              <a:latin typeface="Tahoma"/>
              <a:cs typeface="Tahoma"/>
            </a:endParaRPr>
          </a:p>
          <a:p>
            <a:r>
              <a:rPr lang="en-US" sz="1400" i="1" dirty="0" smtClean="0">
                <a:latin typeface="Tahoma"/>
                <a:cs typeface="Tahoma"/>
              </a:rPr>
              <a:t>we have not stopped praying for you and asking God …</a:t>
            </a:r>
          </a:p>
        </p:txBody>
      </p:sp>
      <p:sp>
        <p:nvSpPr>
          <p:cNvPr id="45" name="TextBox 44"/>
          <p:cNvSpPr txBox="1"/>
          <p:nvPr/>
        </p:nvSpPr>
        <p:spPr>
          <a:xfrm>
            <a:off x="1407666" y="3037518"/>
            <a:ext cx="4986161" cy="523220"/>
          </a:xfrm>
          <a:prstGeom prst="rect">
            <a:avLst/>
          </a:prstGeom>
          <a:noFill/>
        </p:spPr>
        <p:txBody>
          <a:bodyPr wrap="square" rtlCol="0" anchor="ctr">
            <a:spAutoFit/>
          </a:bodyPr>
          <a:lstStyle/>
          <a:p>
            <a:r>
              <a:rPr lang="en-US" sz="1400" i="1" dirty="0" smtClean="0">
                <a:latin typeface="Tahoma"/>
                <a:cs typeface="Tahoma"/>
              </a:rPr>
              <a:t>… to fill you with the knowledge of his will through all spiritual wisdom and understanding … </a:t>
            </a:r>
            <a:endParaRPr lang="en-US" sz="1400" i="1" dirty="0">
              <a:latin typeface="Tahoma"/>
              <a:cs typeface="Tahoma"/>
            </a:endParaRPr>
          </a:p>
        </p:txBody>
      </p:sp>
      <p:sp>
        <p:nvSpPr>
          <p:cNvPr id="46" name="TextBox 45"/>
          <p:cNvSpPr txBox="1"/>
          <p:nvPr/>
        </p:nvSpPr>
        <p:spPr>
          <a:xfrm>
            <a:off x="1407666" y="3941911"/>
            <a:ext cx="4986161" cy="738664"/>
          </a:xfrm>
          <a:prstGeom prst="rect">
            <a:avLst/>
          </a:prstGeom>
          <a:noFill/>
        </p:spPr>
        <p:txBody>
          <a:bodyPr wrap="square" rtlCol="0" anchor="ctr">
            <a:spAutoFit/>
          </a:bodyPr>
          <a:lstStyle/>
          <a:p>
            <a:r>
              <a:rPr lang="en-US" sz="1400" i="1" dirty="0" smtClean="0">
                <a:latin typeface="Tahoma"/>
                <a:cs typeface="Tahoma"/>
              </a:rPr>
              <a:t>… that you may live a life worthy of the Lord and may please him in every way: bearing fruit in every good work, growing in the knowledge of God, …</a:t>
            </a:r>
            <a:endParaRPr lang="en-US" sz="1400" i="1" dirty="0">
              <a:latin typeface="Tahoma"/>
              <a:cs typeface="Tahoma"/>
            </a:endParaRPr>
          </a:p>
        </p:txBody>
      </p:sp>
      <p:sp>
        <p:nvSpPr>
          <p:cNvPr id="48" name="TextBox 47"/>
          <p:cNvSpPr txBox="1"/>
          <p:nvPr/>
        </p:nvSpPr>
        <p:spPr>
          <a:xfrm>
            <a:off x="6516215" y="2127398"/>
            <a:ext cx="2232249" cy="307777"/>
          </a:xfrm>
          <a:prstGeom prst="rect">
            <a:avLst/>
          </a:prstGeom>
          <a:noFill/>
        </p:spPr>
        <p:txBody>
          <a:bodyPr wrap="square" rtlCol="0" anchor="ctr">
            <a:spAutoFit/>
          </a:bodyPr>
          <a:lstStyle/>
          <a:p>
            <a:r>
              <a:rPr lang="en-US" sz="1400" b="1" dirty="0" smtClean="0">
                <a:latin typeface="Tahoma"/>
                <a:cs typeface="Tahoma"/>
              </a:rPr>
              <a:t>Prayer for:</a:t>
            </a:r>
            <a:endParaRPr lang="en-US" sz="1400" b="1" dirty="0">
              <a:latin typeface="Tahoma"/>
              <a:cs typeface="Tahoma"/>
            </a:endParaRPr>
          </a:p>
        </p:txBody>
      </p:sp>
      <p:sp>
        <p:nvSpPr>
          <p:cNvPr id="29" name="TextBox 28"/>
          <p:cNvSpPr txBox="1"/>
          <p:nvPr/>
        </p:nvSpPr>
        <p:spPr>
          <a:xfrm>
            <a:off x="1407666" y="5045092"/>
            <a:ext cx="4986161" cy="523220"/>
          </a:xfrm>
          <a:prstGeom prst="rect">
            <a:avLst/>
          </a:prstGeom>
          <a:noFill/>
        </p:spPr>
        <p:txBody>
          <a:bodyPr wrap="square" rtlCol="0" anchor="ctr">
            <a:spAutoFit/>
          </a:bodyPr>
          <a:lstStyle/>
          <a:p>
            <a:r>
              <a:rPr lang="en-US" sz="1400" i="1" dirty="0" smtClean="0">
                <a:latin typeface="Tahoma"/>
                <a:cs typeface="Tahoma"/>
              </a:rPr>
              <a:t>… being strengthened with all power according to his glorious might.</a:t>
            </a:r>
            <a:endParaRPr lang="en-US" sz="1400" i="1" dirty="0">
              <a:latin typeface="Tahoma"/>
              <a:cs typeface="Tahoma"/>
            </a:endParaRPr>
          </a:p>
        </p:txBody>
      </p:sp>
      <p:sp>
        <p:nvSpPr>
          <p:cNvPr id="30" name="TextBox 29"/>
          <p:cNvSpPr txBox="1"/>
          <p:nvPr/>
        </p:nvSpPr>
        <p:spPr>
          <a:xfrm>
            <a:off x="6516215" y="3150090"/>
            <a:ext cx="2232249" cy="307777"/>
          </a:xfrm>
          <a:prstGeom prst="rect">
            <a:avLst/>
          </a:prstGeom>
          <a:noFill/>
        </p:spPr>
        <p:txBody>
          <a:bodyPr wrap="square" rtlCol="0" anchor="ctr">
            <a:spAutoFit/>
          </a:bodyPr>
          <a:lstStyle/>
          <a:p>
            <a:pPr indent="-169200">
              <a:buFont typeface="Arial"/>
              <a:buChar char="•"/>
            </a:pPr>
            <a:r>
              <a:rPr lang="en-US" sz="1400" b="1" dirty="0">
                <a:latin typeface="Tahoma"/>
                <a:cs typeface="Tahoma"/>
              </a:rPr>
              <a:t>w</a:t>
            </a:r>
            <a:r>
              <a:rPr lang="en-US" sz="1400" b="1" dirty="0" smtClean="0">
                <a:latin typeface="Tahoma"/>
                <a:cs typeface="Tahoma"/>
              </a:rPr>
              <a:t>isdom</a:t>
            </a:r>
            <a:endParaRPr lang="en-US" sz="1400" b="1" dirty="0">
              <a:latin typeface="Tahoma"/>
              <a:cs typeface="Tahoma"/>
            </a:endParaRPr>
          </a:p>
        </p:txBody>
      </p:sp>
      <p:sp>
        <p:nvSpPr>
          <p:cNvPr id="34" name="TextBox 33"/>
          <p:cNvSpPr txBox="1"/>
          <p:nvPr/>
        </p:nvSpPr>
        <p:spPr>
          <a:xfrm>
            <a:off x="6516215" y="4180445"/>
            <a:ext cx="2232249" cy="307777"/>
          </a:xfrm>
          <a:prstGeom prst="rect">
            <a:avLst/>
          </a:prstGeom>
          <a:noFill/>
        </p:spPr>
        <p:txBody>
          <a:bodyPr wrap="square" rtlCol="0" anchor="ctr">
            <a:spAutoFit/>
          </a:bodyPr>
          <a:lstStyle/>
          <a:p>
            <a:pPr indent="-169200">
              <a:buFont typeface="Arial"/>
              <a:buChar char="•"/>
            </a:pPr>
            <a:r>
              <a:rPr lang="en-US" sz="1400" b="1" dirty="0" smtClean="0">
                <a:latin typeface="Tahoma"/>
                <a:cs typeface="Tahoma"/>
              </a:rPr>
              <a:t>commitment</a:t>
            </a:r>
            <a:endParaRPr lang="en-US" sz="1400" b="1" dirty="0">
              <a:latin typeface="Tahoma"/>
              <a:cs typeface="Tahoma"/>
            </a:endParaRPr>
          </a:p>
        </p:txBody>
      </p:sp>
      <p:sp>
        <p:nvSpPr>
          <p:cNvPr id="35" name="TextBox 34"/>
          <p:cNvSpPr txBox="1"/>
          <p:nvPr/>
        </p:nvSpPr>
        <p:spPr>
          <a:xfrm>
            <a:off x="6516215" y="5141998"/>
            <a:ext cx="2232249" cy="307777"/>
          </a:xfrm>
          <a:prstGeom prst="rect">
            <a:avLst/>
          </a:prstGeom>
          <a:noFill/>
        </p:spPr>
        <p:txBody>
          <a:bodyPr wrap="square" rtlCol="0" anchor="ctr">
            <a:spAutoFit/>
          </a:bodyPr>
          <a:lstStyle/>
          <a:p>
            <a:pPr indent="-169200">
              <a:buFont typeface="Arial"/>
              <a:buChar char="•"/>
            </a:pPr>
            <a:r>
              <a:rPr lang="en-US" sz="1400" b="1" dirty="0" smtClean="0">
                <a:latin typeface="Tahoma"/>
                <a:cs typeface="Tahoma"/>
              </a:rPr>
              <a:t>power</a:t>
            </a:r>
            <a:endParaRPr lang="en-US" sz="1400" b="1" dirty="0">
              <a:latin typeface="Tahoma"/>
              <a:cs typeface="Tahoma"/>
            </a:endParaRPr>
          </a:p>
        </p:txBody>
      </p:sp>
    </p:spTree>
    <p:extLst>
      <p:ext uri="{BB962C8B-B14F-4D97-AF65-F5344CB8AC3E}">
        <p14:creationId xmlns:p14="http://schemas.microsoft.com/office/powerpoint/2010/main" val="95243217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20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left)">
                                      <p:cBhvr>
                                        <p:cTn id="22" dur="20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20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5" grpId="0"/>
      <p:bldP spid="46" grpId="0"/>
      <p:bldP spid="48" grpId="0"/>
      <p:bldP spid="29" grpId="0"/>
      <p:bldP spid="30" grpId="0"/>
      <p:bldP spid="34"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ooter Placeholder 4"/>
          <p:cNvSpPr>
            <a:spLocks noGrp="1"/>
          </p:cNvSpPr>
          <p:nvPr>
            <p:ph type="ftr" sz="quarter" idx="11"/>
          </p:nvPr>
        </p:nvSpPr>
        <p:spPr>
          <a:xfrm>
            <a:off x="3131840" y="6553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solidFill>
                  <a:schemeClr val="bg2"/>
                </a:solidFill>
                <a:latin typeface="Verdana" charset="0"/>
              </a:rPr>
              <a:t>3colorsofministry.org</a:t>
            </a:r>
            <a:endParaRPr lang="en-US" sz="1400" dirty="0">
              <a:solidFill>
                <a:schemeClr val="bg2"/>
              </a:solidFill>
              <a:latin typeface="Verdana" charset="0"/>
            </a:endParaRPr>
          </a:p>
        </p:txBody>
      </p:sp>
      <p:sp>
        <p:nvSpPr>
          <p:cNvPr id="3" name="Title 2"/>
          <p:cNvSpPr>
            <a:spLocks noGrp="1"/>
          </p:cNvSpPr>
          <p:nvPr>
            <p:ph type="ctrTitle"/>
          </p:nvPr>
        </p:nvSpPr>
        <p:spPr>
          <a:xfrm>
            <a:off x="2411762" y="1"/>
            <a:ext cx="6732089" cy="1089025"/>
          </a:xfrm>
          <a:effectLst>
            <a:outerShdw blurRad="38100" dist="25400" dir="2700000" algn="tl" rotWithShape="0">
              <a:srgbClr val="000000">
                <a:alpha val="50000"/>
              </a:srgbClr>
            </a:outerShdw>
          </a:effectLst>
        </p:spPr>
        <p:txBody>
          <a:bodyPr/>
          <a:lstStyle/>
          <a:p>
            <a:pPr algn="l"/>
            <a:r>
              <a:rPr lang="en-AU" altLang="ja-JP" sz="3400" dirty="0" smtClean="0">
                <a:latin typeface="Georgia" charset="0"/>
                <a:ea typeface="ＭＳ Ｐゴシック" charset="0"/>
                <a:cs typeface="ＭＳ Ｐゴシック" charset="0"/>
              </a:rPr>
              <a:t>Starting point 1: Thomas</a:t>
            </a:r>
            <a:endParaRPr lang="en-US" sz="3400" dirty="0"/>
          </a:p>
        </p:txBody>
      </p:sp>
      <p:pic>
        <p:nvPicPr>
          <p:cNvPr id="7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6225" y="1054070"/>
            <a:ext cx="5494588" cy="549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0" name="Donut 49"/>
          <p:cNvSpPr/>
          <p:nvPr/>
        </p:nvSpPr>
        <p:spPr bwMode="auto">
          <a:xfrm>
            <a:off x="2322522" y="1541200"/>
            <a:ext cx="4500000" cy="4500000"/>
          </a:xfrm>
          <a:prstGeom prst="donut">
            <a:avLst>
              <a:gd name="adj" fmla="val 7474"/>
            </a:avLst>
          </a:prstGeom>
          <a:solidFill>
            <a:srgbClr val="000000"/>
          </a:solidFill>
          <a:ln>
            <a:noFill/>
          </a:ln>
          <a:effectLst/>
          <a:scene3d>
            <a:camera prst="orthographicFront"/>
            <a:lightRig rig="threePt" dir="t"/>
          </a:scene3d>
          <a:sp3d>
            <a:bevelT/>
          </a:sp3d>
        </p:spPr>
        <p:txBody>
          <a:bodyPr/>
          <a:lstStyle/>
          <a:p>
            <a:pPr algn="ctr">
              <a:defRPr/>
            </a:pPr>
            <a:endParaRPr lang="en-US" sz="2200" b="1">
              <a:latin typeface="Tahoma"/>
              <a:cs typeface="Tahoma"/>
            </a:endParaRPr>
          </a:p>
        </p:txBody>
      </p:sp>
      <p:sp>
        <p:nvSpPr>
          <p:cNvPr id="8" name="TextBox 7"/>
          <p:cNvSpPr txBox="1">
            <a:spLocks noChangeAspect="1"/>
          </p:cNvSpPr>
          <p:nvPr/>
        </p:nvSpPr>
        <p:spPr>
          <a:xfrm rot="7198033">
            <a:off x="3507346" y="2765849"/>
            <a:ext cx="2113006" cy="2113005"/>
          </a:xfrm>
          <a:prstGeom prst="rect">
            <a:avLst/>
          </a:prstGeom>
          <a:noFill/>
        </p:spPr>
        <p:txBody>
          <a:bodyPr wrap="square" rtlCol="0">
            <a:prstTxWarp prst="textArchUp">
              <a:avLst/>
            </a:prstTxWarp>
            <a:spAutoFit/>
          </a:bodyPr>
          <a:lstStyle/>
          <a:p>
            <a:pPr algn="ctr"/>
            <a:r>
              <a:rPr lang="en-US" sz="1800" b="1" dirty="0">
                <a:solidFill>
                  <a:srgbClr val="000000"/>
                </a:solidFill>
                <a:latin typeface="Tahoma"/>
                <a:cs typeface="Tahoma"/>
              </a:rPr>
              <a:t>c</a:t>
            </a:r>
            <a:r>
              <a:rPr lang="en-US" sz="1800" b="1" dirty="0" smtClean="0">
                <a:solidFill>
                  <a:srgbClr val="000000"/>
                </a:solidFill>
                <a:latin typeface="Tahoma"/>
                <a:cs typeface="Tahoma"/>
              </a:rPr>
              <a:t>ommitment</a:t>
            </a:r>
            <a:endParaRPr lang="en-US" sz="1800" b="1" dirty="0">
              <a:solidFill>
                <a:srgbClr val="000000"/>
              </a:solidFill>
              <a:latin typeface="Tahoma"/>
              <a:cs typeface="Tahoma"/>
            </a:endParaRPr>
          </a:p>
        </p:txBody>
      </p:sp>
      <p:sp>
        <p:nvSpPr>
          <p:cNvPr id="9" name="TextBox 8"/>
          <p:cNvSpPr txBox="1">
            <a:spLocks noChangeAspect="1"/>
          </p:cNvSpPr>
          <p:nvPr/>
        </p:nvSpPr>
        <p:spPr>
          <a:xfrm rot="14405587">
            <a:off x="3534584" y="2749913"/>
            <a:ext cx="2121457" cy="2121457"/>
          </a:xfrm>
          <a:prstGeom prst="rect">
            <a:avLst/>
          </a:prstGeom>
          <a:noFill/>
        </p:spPr>
        <p:txBody>
          <a:bodyPr wrap="square" rtlCol="0">
            <a:prstTxWarp prst="textArchUp">
              <a:avLst/>
            </a:prstTxWarp>
            <a:spAutoFit/>
          </a:bodyPr>
          <a:lstStyle/>
          <a:p>
            <a:pPr algn="ctr"/>
            <a:r>
              <a:rPr lang="en-US" sz="1800" b="1" dirty="0" smtClean="0">
                <a:solidFill>
                  <a:srgbClr val="000000"/>
                </a:solidFill>
                <a:latin typeface="Tahoma"/>
                <a:cs typeface="Tahoma"/>
              </a:rPr>
              <a:t>power</a:t>
            </a:r>
            <a:endParaRPr lang="en-US" sz="1800" b="1" dirty="0">
              <a:solidFill>
                <a:srgbClr val="000000"/>
              </a:solidFill>
              <a:latin typeface="Tahoma"/>
              <a:cs typeface="Tahoma"/>
            </a:endParaRPr>
          </a:p>
        </p:txBody>
      </p:sp>
      <p:sp>
        <p:nvSpPr>
          <p:cNvPr id="11" name="TextBox 10"/>
          <p:cNvSpPr txBox="1">
            <a:spLocks noChangeAspect="1"/>
          </p:cNvSpPr>
          <p:nvPr/>
        </p:nvSpPr>
        <p:spPr>
          <a:xfrm>
            <a:off x="3514452" y="2718218"/>
            <a:ext cx="2131908" cy="2131906"/>
          </a:xfrm>
          <a:prstGeom prst="rect">
            <a:avLst/>
          </a:prstGeom>
          <a:noFill/>
        </p:spPr>
        <p:txBody>
          <a:bodyPr wrap="square" rtlCol="0">
            <a:prstTxWarp prst="textArchUp">
              <a:avLst/>
            </a:prstTxWarp>
            <a:spAutoFit/>
          </a:bodyPr>
          <a:lstStyle/>
          <a:p>
            <a:pPr algn="ctr"/>
            <a:r>
              <a:rPr lang="en-US" sz="1800" b="1" dirty="0">
                <a:solidFill>
                  <a:srgbClr val="000000"/>
                </a:solidFill>
                <a:latin typeface="Tahoma"/>
                <a:cs typeface="Tahoma"/>
              </a:rPr>
              <a:t>w</a:t>
            </a:r>
            <a:r>
              <a:rPr lang="en-US" sz="1800" b="1" dirty="0" smtClean="0">
                <a:solidFill>
                  <a:srgbClr val="000000"/>
                </a:solidFill>
                <a:latin typeface="Tahoma"/>
                <a:cs typeface="Tahoma"/>
              </a:rPr>
              <a:t>isdom</a:t>
            </a:r>
            <a:endParaRPr lang="en-US" sz="1800" b="1" dirty="0">
              <a:solidFill>
                <a:srgbClr val="000000"/>
              </a:solidFill>
              <a:latin typeface="Tahoma"/>
              <a:cs typeface="Tahoma"/>
            </a:endParaRPr>
          </a:p>
        </p:txBody>
      </p:sp>
      <p:pic>
        <p:nvPicPr>
          <p:cNvPr id="10" name="Picture 9" descr="yellow circl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15816" y="2133224"/>
            <a:ext cx="3316451" cy="3312000"/>
          </a:xfrm>
          <a:prstGeom prst="rect">
            <a:avLst/>
          </a:prstGeom>
        </p:spPr>
      </p:pic>
    </p:spTree>
    <p:extLst>
      <p:ext uri="{BB962C8B-B14F-4D97-AF65-F5344CB8AC3E}">
        <p14:creationId xmlns:p14="http://schemas.microsoft.com/office/powerpoint/2010/main" val="5615876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42" presetClass="path" presetSubtype="0" accel="50000" decel="50000" fill="hold" nodeType="afterEffect">
                                  <p:stCondLst>
                                    <p:cond delay="0"/>
                                  </p:stCondLst>
                                  <p:childTnLst>
                                    <p:animMotion origin="layout" path="M 2.65717E-6 1.57834E-6 L -0.00018 -0.1576 " pathEditMode="relative" rAng="0" ptsTypes="AA">
                                      <p:cBhvr>
                                        <p:cTn id="10" dur="2000" fill="hold"/>
                                        <p:tgtEl>
                                          <p:spTgt spid="10"/>
                                        </p:tgtEl>
                                        <p:attrNameLst>
                                          <p:attrName>ppt_x</p:attrName>
                                          <p:attrName>ppt_y</p:attrName>
                                        </p:attrNameLst>
                                      </p:cBhvr>
                                      <p:rCtr x="-17" y="-78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2004:Templates:Presentations:Designs:Blends</Template>
  <TotalTime>16726</TotalTime>
  <Words>8795</Words>
  <Application>Microsoft Macintosh PowerPoint</Application>
  <PresentationFormat>On-screen Show (4:3)</PresentationFormat>
  <Paragraphs>715</Paragraphs>
  <Slides>52</Slides>
  <Notes>52</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Blank Presentation</vt:lpstr>
      <vt:lpstr>Dear presenter,  This PowerPoint file is intended as a master presentation file from which you can form your own unique presentations. It is therefore not intended to be presented from beginning to end unless you find yourself in a very unique situation where doing so would be most beneficial for your specific audience.  When forming a unique presentation based on these slides, please consider such time-related factors as…  - your unique audience and their specific needs - the level of influence you have with the specific group - the time available (allowing time for questions - about one slide for every 5 minutes available) - the distractions within the presentation environment  For your preparation, you will find The 3 Colors of Ministry book page references in the notes section on each slide.  Also, as part of your presentation, be prepared with your own personal stories from using The 3 Colors of Ministry.  Thanks for your important ministry.  Blessings  NCD International</vt:lpstr>
      <vt:lpstr>Three ways to experience God</vt:lpstr>
      <vt:lpstr>Goal: The Three-Color Christian</vt:lpstr>
      <vt:lpstr>Goal: The Three-Color Christian</vt:lpstr>
      <vt:lpstr>Three dimensions of ministry</vt:lpstr>
      <vt:lpstr>Three dimensions of ministry</vt:lpstr>
      <vt:lpstr>Three dimensions of ministry</vt:lpstr>
      <vt:lpstr>Three dimensions of ministry</vt:lpstr>
      <vt:lpstr>Starting point 1: Thomas</vt:lpstr>
      <vt:lpstr>Starting point 2: Martha</vt:lpstr>
      <vt:lpstr>Starting point 3: Mary</vt:lpstr>
      <vt:lpstr>Starting point 4: Moses</vt:lpstr>
      <vt:lpstr>Starting point 5: Peter</vt:lpstr>
      <vt:lpstr>Starting point 6: Jonah</vt:lpstr>
      <vt:lpstr>Your personal change compass</vt:lpstr>
      <vt:lpstr>What does your own change compass look like?</vt:lpstr>
      <vt:lpstr>Three different categories of gifts</vt:lpstr>
      <vt:lpstr>The green gifts</vt:lpstr>
      <vt:lpstr>The red gifts</vt:lpstr>
      <vt:lpstr>The blue gifts</vt:lpstr>
      <vt:lpstr>PowerPoint Presentation</vt:lpstr>
      <vt:lpstr>Gift description index</vt:lpstr>
      <vt:lpstr>The gift of artistic creativity</vt:lpstr>
      <vt:lpstr>The gift of craftsmanship</vt:lpstr>
      <vt:lpstr>The gift of giving</vt:lpstr>
      <vt:lpstr>The gift of hospitality</vt:lpstr>
      <vt:lpstr>The gift of knowledge</vt:lpstr>
      <vt:lpstr>The gift of mercy</vt:lpstr>
      <vt:lpstr>The gift of music</vt:lpstr>
      <vt:lpstr>The gift of organization</vt:lpstr>
      <vt:lpstr>The gift of voluntary poverty</vt:lpstr>
      <vt:lpstr>The gift of wisdom</vt:lpstr>
      <vt:lpstr>The gift of apostle</vt:lpstr>
      <vt:lpstr>The gift of counseling</vt:lpstr>
      <vt:lpstr>The gift of evangelism</vt:lpstr>
      <vt:lpstr>The gift of helps</vt:lpstr>
      <vt:lpstr>The gift of leadership</vt:lpstr>
      <vt:lpstr>The gift of missionary</vt:lpstr>
      <vt:lpstr>The gift of service</vt:lpstr>
      <vt:lpstr>The gift of shepherding</vt:lpstr>
      <vt:lpstr>The gift of singleness</vt:lpstr>
      <vt:lpstr>The gift of teaching</vt:lpstr>
      <vt:lpstr>The gift of deliverance</vt:lpstr>
      <vt:lpstr>The gift of discernment</vt:lpstr>
      <vt:lpstr>The gift of faith</vt:lpstr>
      <vt:lpstr>The gift of healing</vt:lpstr>
      <vt:lpstr>The gift of interpretation</vt:lpstr>
      <vt:lpstr>The gift of miracles</vt:lpstr>
      <vt:lpstr>The gift of prayer</vt:lpstr>
      <vt:lpstr>The gift of prophecy</vt:lpstr>
      <vt:lpstr>The gift of suffering</vt:lpstr>
      <vt:lpstr>The gift of tongues</vt:lpstr>
    </vt:vector>
  </TitlesOfParts>
  <Company>Journey to Life Limited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Johnstone</dc:creator>
  <cp:lastModifiedBy>Adam Johnstone</cp:lastModifiedBy>
  <cp:revision>521</cp:revision>
  <dcterms:created xsi:type="dcterms:W3CDTF">2010-02-09T03:14:36Z</dcterms:created>
  <dcterms:modified xsi:type="dcterms:W3CDTF">2015-12-16T21:37:01Z</dcterms:modified>
</cp:coreProperties>
</file>