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323" r:id="rId2"/>
    <p:sldId id="257" r:id="rId3"/>
    <p:sldId id="325" r:id="rId4"/>
    <p:sldId id="326" r:id="rId5"/>
    <p:sldId id="327" r:id="rId6"/>
    <p:sldId id="328" r:id="rId7"/>
    <p:sldId id="329" r:id="rId8"/>
    <p:sldId id="276" r:id="rId9"/>
    <p:sldId id="331" r:id="rId10"/>
    <p:sldId id="332" r:id="rId11"/>
    <p:sldId id="330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22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77"/>
    <a:srgbClr val="118DE4"/>
    <a:srgbClr val="EC5F28"/>
    <a:srgbClr val="E5481E"/>
    <a:srgbClr val="FFC40E"/>
    <a:srgbClr val="F1D92C"/>
    <a:srgbClr val="F3B21D"/>
    <a:srgbClr val="B6267D"/>
    <a:srgbClr val="C24E95"/>
    <a:srgbClr val="D13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17" autoAdjust="0"/>
  </p:normalViewPr>
  <p:slideViewPr>
    <p:cSldViewPr>
      <p:cViewPr varScale="1">
        <p:scale>
          <a:sx n="131" d="100"/>
          <a:sy n="131" d="100"/>
        </p:scale>
        <p:origin x="-544" y="-112"/>
      </p:cViewPr>
      <p:guideLst>
        <p:guide orient="horz" pos="2384"/>
        <p:guide orient="horz" pos="687"/>
        <p:guide pos="2880"/>
      </p:guideLst>
    </p:cSldViewPr>
  </p:slideViewPr>
  <p:outlineViewPr>
    <p:cViewPr>
      <p:scale>
        <a:sx n="33" d="100"/>
        <a:sy n="33" d="100"/>
      </p:scale>
      <p:origin x="0" y="2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C2240-9684-5440-915F-929AD831D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B9456F-2C96-2C44-B3FE-EA1E0912351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21-25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26-29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26-29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30-32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33-35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36-40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42-45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46-50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46-50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51-58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8F31A6-7A5D-BE4D-95EF-485DDE3FDA89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Pages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10-13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The 3 Colors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teaching associated with this slide.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59-66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67-74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Helvetica" charset="0"/>
                <a:ea typeface="ＭＳ Ｐゴシック" charset="0"/>
                <a:cs typeface="ＭＳ Ｐゴシック" charset="0"/>
              </a:rPr>
              <a:t>Pages 67-74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75-82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83-90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91-98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100-105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100-105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100-105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106-111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14-17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2240-9684-5440-915F-929AD831D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112-117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118-123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124-129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130-135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136-141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EE96C-D648-064D-B96D-FB73AEB7B733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cover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14-17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2240-9684-5440-915F-929AD831DE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14-17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2240-9684-5440-915F-929AD831DE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14-17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2240-9684-5440-915F-929AD831D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14-17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2240-9684-5440-915F-929AD831D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18-20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4D22EE-41C0-444B-9CDE-78D58DED936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Pages 21-25 of 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The 3 Colors of Leadership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contain the teaching associated with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A660E-5D4D-234C-8D03-A360E5ADA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65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532D3-73FD-3544-AEAE-D3DE34CBA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216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AEAFC-D2EE-6441-93C4-415732BB2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472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E2BDB-5886-8645-9993-F51B425E02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26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48C1A-1CE4-E246-A580-A981E6051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325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EDDD4-D80E-5245-832E-CE1265E8B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936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18144-733F-F646-8D46-5132DEF2A9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37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FEF5-CAC7-BE4B-B4FF-019947961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46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A0B6D-FEC9-AA44-B04C-84CC6A8C9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032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F1086-DAA8-384B-91A4-EE0CD01BA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21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3colorsofyourspirituality.org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D6FB-14F0-124F-9EC9-C9B5238C1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33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10"/>
          <p:cNvSpPr>
            <a:spLocks/>
          </p:cNvSpPr>
          <p:nvPr/>
        </p:nvSpPr>
        <p:spPr bwMode="auto">
          <a:xfrm>
            <a:off x="-317500" y="1066800"/>
            <a:ext cx="1701800" cy="5791200"/>
          </a:xfrm>
          <a:custGeom>
            <a:avLst/>
            <a:gdLst/>
            <a:ahLst/>
            <a:cxnLst>
              <a:cxn ang="0">
                <a:pos x="199" y="0"/>
              </a:cxn>
              <a:cxn ang="0">
                <a:pos x="1072" y="0"/>
              </a:cxn>
              <a:cxn ang="0">
                <a:pos x="576" y="3648"/>
              </a:cxn>
              <a:cxn ang="0">
                <a:pos x="199" y="3648"/>
              </a:cxn>
              <a:cxn ang="0">
                <a:pos x="199" y="0"/>
              </a:cxn>
            </a:cxnLst>
            <a:rect l="0" t="0" r="r" b="b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0096CD">
                  <a:gamma/>
                  <a:tint val="0"/>
                  <a:invGamma/>
                </a:srgbClr>
              </a:gs>
              <a:gs pos="100000">
                <a:srgbClr val="36602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609600" y="-76200"/>
            <a:ext cx="3048000" cy="6943725"/>
          </a:xfrm>
          <a:custGeom>
            <a:avLst/>
            <a:gdLst/>
            <a:ahLst/>
            <a:cxnLst>
              <a:cxn ang="0">
                <a:pos x="1039" y="4332"/>
              </a:cxn>
              <a:cxn ang="0">
                <a:pos x="1169" y="4332"/>
              </a:cxn>
              <a:cxn ang="0">
                <a:pos x="2888" y="6"/>
              </a:cxn>
              <a:cxn ang="0">
                <a:pos x="2284" y="0"/>
              </a:cxn>
              <a:cxn ang="0">
                <a:pos x="1039" y="4332"/>
              </a:cxn>
            </a:cxnLst>
            <a:rect l="0" t="0" r="r" b="b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36602D"/>
              </a:gs>
              <a:gs pos="100000">
                <a:srgbClr val="0096CD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63500" dist="38075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184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 smtClean="0"/>
              <a:t>3colorsofleadership.org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77C41-08A5-F74A-BEDF-91F55468FB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11" descr="Trinity-Logo-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2400"/>
            <a:ext cx="9032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 algn="l" eaLnBrk="1" hangingPunct="1"/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Dear presenter,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This PowerPoint file is intended as a master presentation file from which you can form your own unique presentations. It is therefore not intended to be presented from beginning to end unless you find yourself in a very unique situation where doing so would be most beneficial for your specific audience.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When forming a unique presentation based on these slides, please consider such time-related factors as…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- your unique audience and their specific needs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- the level of influence you have with the specific group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- the time available (allowing time for questions - about one slide for every 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5 </a:t>
            </a: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minutes available)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- the distractions within the presentation environment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For your preparation, you will find The 3 Colors of 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Leadership </a:t>
            </a: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book page references in the notes section on each slide.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Also, as part of your presentation, be prepared with your own personal stories from using The 3 Colors of 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Leadership.</a:t>
            </a: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Thanks for your important ministry.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Blessings</a:t>
            </a:r>
            <a:br>
              <a:rPr lang="en-US" sz="18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/>
            </a:r>
            <a:br>
              <a:rPr lang="en-US" sz="600" dirty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Georgia" charset="0"/>
                <a:ea typeface="ＭＳ Ｐゴシック" charset="0"/>
                <a:cs typeface="Georgia" charset="0"/>
              </a:rPr>
              <a:t>NCD International</a:t>
            </a:r>
            <a:endParaRPr lang="en-US" sz="1800" dirty="0">
              <a:solidFill>
                <a:schemeClr val="bg1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Three misdirected roles</a:t>
            </a:r>
            <a:endParaRPr lang="en-US" sz="3400" dirty="0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22" name="Picture 21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25" name="TextBox 24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26" name="TextBox 25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267744" y="4157559"/>
            <a:ext cx="2304256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misdirected </a:t>
            </a:r>
            <a:r>
              <a:rPr lang="en-US" sz="1600" b="1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role: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COMRADE</a:t>
            </a:r>
            <a:endParaRPr lang="en-US" sz="1600" b="1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157559"/>
            <a:ext cx="2304256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misdirected </a:t>
            </a:r>
            <a:r>
              <a:rPr lang="en-US" sz="1600" b="1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role: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DRIVER</a:t>
            </a:r>
            <a:endParaRPr lang="en-US" sz="1600" b="1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068495"/>
            <a:ext cx="3312368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m</a:t>
            </a: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isdirected </a:t>
            </a:r>
            <a:r>
              <a:rPr lang="en-US" sz="1600" b="1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role:</a:t>
            </a:r>
          </a:p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EXPERT</a:t>
            </a:r>
            <a:endParaRPr lang="en-US" sz="1600" b="1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>
            <a:spLocks noChangeAspect="1"/>
          </p:cNvSpPr>
          <p:nvPr/>
        </p:nvSpPr>
        <p:spPr>
          <a:xfrm>
            <a:off x="2744616" y="1963898"/>
            <a:ext cx="3661797" cy="36617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ahoma"/>
                <a:cs typeface="Tahoma"/>
              </a:rPr>
              <a:t>explanation</a:t>
            </a:r>
          </a:p>
        </p:txBody>
      </p:sp>
      <p:sp>
        <p:nvSpPr>
          <p:cNvPr id="64" name="TextBox 63"/>
          <p:cNvSpPr txBox="1">
            <a:spLocks noChangeAspect="1"/>
          </p:cNvSpPr>
          <p:nvPr/>
        </p:nvSpPr>
        <p:spPr>
          <a:xfrm rot="14401607">
            <a:off x="2829257" y="1828413"/>
            <a:ext cx="3661795" cy="36617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ahoma"/>
                <a:cs typeface="Tahoma"/>
              </a:rPr>
              <a:t>liberation</a:t>
            </a: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 rot="7207839">
            <a:off x="2800059" y="1861284"/>
            <a:ext cx="3661795" cy="36617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ahoma"/>
                <a:cs typeface="Tahoma"/>
              </a:rPr>
              <a:t>motivation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792078">
            <a:off x="4726857" y="4365595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Wing traits needed</a:t>
            </a:r>
            <a:endParaRPr lang="en-US" sz="3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94453" y="-7038"/>
            <a:ext cx="7772200" cy="7634760"/>
            <a:chOff x="794453" y="29506"/>
            <a:chExt cx="7772200" cy="7634760"/>
          </a:xfrm>
        </p:grpSpPr>
        <p:pic>
          <p:nvPicPr>
            <p:cNvPr id="58" name="Picture 57" descr="Messages Image(1029395870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53" y="29506"/>
              <a:ext cx="7772200" cy="7634760"/>
            </a:xfrm>
            <a:prstGeom prst="rect">
              <a:avLst/>
            </a:prstGeom>
          </p:spPr>
        </p:pic>
        <p:sp>
          <p:nvSpPr>
            <p:cNvPr id="59" name="TextBox 58"/>
            <p:cNvSpPr txBox="1">
              <a:spLocks noChangeAspect="1"/>
            </p:cNvSpPr>
            <p:nvPr/>
          </p:nvSpPr>
          <p:spPr>
            <a:xfrm rot="18904748">
              <a:off x="2086854" y="1316985"/>
              <a:ext cx="5005401" cy="500540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ahoma"/>
                  <a:cs typeface="Tahoma"/>
                </a:rPr>
                <a:t>empowering wing</a:t>
              </a: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 rot="8102558">
              <a:off x="2108464" y="1327790"/>
              <a:ext cx="4980662" cy="498066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ahoma"/>
                  <a:cs typeface="Tahoma"/>
                </a:rPr>
                <a:t>leading wing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5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Wing traits needed</a:t>
            </a:r>
            <a:endParaRPr lang="en-US" sz="3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206084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Vision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2556192"/>
            <a:ext cx="20882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Experimen</a:t>
            </a:r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-</a:t>
            </a:r>
          </a:p>
          <a:p>
            <a:pPr algn="r"/>
            <a:r>
              <a:rPr lang="en-US" sz="1600" dirty="0" err="1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tation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323446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Capacity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81052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Strategy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438659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Training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496265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Progression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83768" y="2060848"/>
            <a:ext cx="6480720" cy="360040"/>
            <a:chOff x="2483768" y="2060848"/>
            <a:chExt cx="6480720" cy="36004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483768" y="2060848"/>
              <a:ext cx="1872208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355976" y="2060848"/>
              <a:ext cx="4608512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83768" y="2105568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Release vision of others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2240" y="21060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Cast a vision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83768" y="2655256"/>
            <a:ext cx="6480720" cy="360040"/>
            <a:chOff x="2483768" y="2060848"/>
            <a:chExt cx="6480720" cy="36004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483768" y="2060848"/>
              <a:ext cx="4824536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08304" y="2060848"/>
              <a:ext cx="1656184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83768" y="210556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Permit mistakes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32240" y="21060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Learn from mistakes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83768" y="3230864"/>
            <a:ext cx="6480720" cy="360040"/>
            <a:chOff x="2483768" y="2060848"/>
            <a:chExt cx="6480720" cy="36004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2483768" y="2060848"/>
              <a:ext cx="1584176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067944" y="2060848"/>
              <a:ext cx="4896544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83768" y="210556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Assess weaknesses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24128" y="2106024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Focus on strengths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83768" y="3806928"/>
            <a:ext cx="6480720" cy="360040"/>
            <a:chOff x="2483768" y="2060848"/>
            <a:chExt cx="6480720" cy="36004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2483768" y="2060848"/>
              <a:ext cx="2448272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932040" y="2060848"/>
              <a:ext cx="4032448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83768" y="2105568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Analyze present situation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24128" y="2106024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Set goals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83768" y="4382992"/>
            <a:ext cx="6480720" cy="360040"/>
            <a:chOff x="2483768" y="2060848"/>
            <a:chExt cx="6480720" cy="36004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483768" y="2060848"/>
              <a:ext cx="4248472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732240" y="2060848"/>
              <a:ext cx="2232248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83768" y="2105568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Teach the principles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24128" y="2106024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Model the principles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83768" y="4950112"/>
            <a:ext cx="6480720" cy="360040"/>
            <a:chOff x="2483768" y="2060848"/>
            <a:chExt cx="6480720" cy="36004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2483768" y="2060848"/>
              <a:ext cx="2232248" cy="360040"/>
            </a:xfrm>
            <a:prstGeom prst="rect">
              <a:avLst/>
            </a:prstGeom>
            <a:solidFill>
              <a:srgbClr val="118D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716016" y="2060848"/>
              <a:ext cx="4248472" cy="360040"/>
            </a:xfrm>
            <a:prstGeom prst="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83768" y="2105568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Nurture steady progress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24128" y="2106024"/>
              <a:ext cx="32403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/>
                  </a:solidFill>
                  <a:latin typeface="Tahoma"/>
                  <a:cs typeface="Tahoma"/>
                  <a:sym typeface="B 2Stone Sans Bold" charset="0"/>
                </a:rPr>
                <a:t>Advocate bold moves</a:t>
              </a:r>
              <a:endParaRPr lang="en-US" sz="1200" i="1" dirty="0">
                <a:solidFill>
                  <a:schemeClr val="bg1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6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 bwMode="auto">
          <a:xfrm flipH="1" flipV="1">
            <a:off x="4572000" y="4077072"/>
            <a:ext cx="8384" cy="72008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DA0077"/>
            </a:solidFill>
            <a:prstDash val="solid"/>
            <a:round/>
            <a:headEnd type="none" w="med" len="med"/>
            <a:tailEnd type="triangle"/>
          </a:ln>
          <a:effectLst>
            <a:outerShdw blurRad="63500" dist="63500" dir="2700000" algn="tl" rotWithShape="0">
              <a:prstClr val="black">
                <a:alpha val="50000"/>
              </a:prstClr>
            </a:outerShdw>
          </a:effec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4563616" y="2780928"/>
            <a:ext cx="8384" cy="720080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DA0077"/>
            </a:solidFill>
            <a:prstDash val="solid"/>
            <a:round/>
            <a:headEnd type="none" w="med" len="med"/>
            <a:tailEnd type="triangle"/>
          </a:ln>
          <a:effectLst>
            <a:outerShdw blurRad="63500" dist="63500" dir="2700000" algn="tl" rotWithShape="0">
              <a:prstClr val="black">
                <a:alpha val="50000"/>
              </a:prstClr>
            </a:outerShdw>
          </a:effectLst>
        </p:spPr>
      </p:cxn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secret: character plus gifting plus training</a:t>
            </a:r>
            <a:endParaRPr lang="en-US" sz="3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868144" y="3159320"/>
            <a:ext cx="2088232" cy="1259904"/>
            <a:chOff x="5868144" y="3159320"/>
            <a:chExt cx="2088232" cy="1259904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6264424" y="3159320"/>
              <a:ext cx="1259904" cy="1259904"/>
            </a:xfrm>
            <a:prstGeom prst="ellipse">
              <a:avLst/>
            </a:prstGeom>
            <a:solidFill>
              <a:srgbClr val="FFC4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3d extrusionH="57150">
                <a:bevelT w="38100" h="38100"/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C40E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68144" y="346523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Tahoma"/>
                  <a:cs typeface="Tahoma"/>
                  <a:sym typeface="B 2Stone Sans Bold" charset="0"/>
                </a:rPr>
                <a:t>Effective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Tahoma"/>
                  <a:cs typeface="Tahoma"/>
                  <a:sym typeface="B 2Stone Sans Bold" charset="0"/>
                </a:rPr>
                <a:t>leadership</a:t>
              </a:r>
              <a:endParaRPr lang="en-US" sz="1800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1880" y="2132856"/>
            <a:ext cx="2160240" cy="720080"/>
            <a:chOff x="3491880" y="2132856"/>
            <a:chExt cx="2160240" cy="72008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923928" y="2132856"/>
              <a:ext cx="1296144" cy="720080"/>
            </a:xfrm>
            <a:prstGeom prst="round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91880" y="2142488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FFFF"/>
                  </a:solidFill>
                  <a:latin typeface="Tahoma"/>
                  <a:cs typeface="Tahoma"/>
                  <a:sym typeface="B 2Stone Sans Bold" charset="0"/>
                </a:rPr>
                <a:t>plus</a:t>
              </a:r>
            </a:p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Tahoma"/>
                  <a:cs typeface="Tahoma"/>
                  <a:sym typeface="B 2Stone Sans Bold" charset="0"/>
                </a:rPr>
                <a:t>gifting</a:t>
              </a:r>
              <a:endParaRPr lang="en-US" sz="1800" dirty="0">
                <a:solidFill>
                  <a:srgbClr val="FFFFFF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1880" y="4725144"/>
            <a:ext cx="2160240" cy="720080"/>
            <a:chOff x="3491880" y="4725144"/>
            <a:chExt cx="2160240" cy="720080"/>
          </a:xfrm>
        </p:grpSpPr>
        <p:sp>
          <p:nvSpPr>
            <p:cNvPr id="63" name="Rounded Rectangle 62"/>
            <p:cNvSpPr/>
            <p:nvPr/>
          </p:nvSpPr>
          <p:spPr bwMode="auto">
            <a:xfrm>
              <a:off x="3923928" y="4725144"/>
              <a:ext cx="1296144" cy="720080"/>
            </a:xfrm>
            <a:prstGeom prst="roundRect">
              <a:avLst/>
            </a:prstGeom>
            <a:solidFill>
              <a:srgbClr val="DA007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91880" y="4734776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rgbClr val="FFFFFF"/>
                  </a:solidFill>
                  <a:latin typeface="Tahoma"/>
                  <a:cs typeface="Tahoma"/>
                  <a:sym typeface="B 2Stone Sans Bold" charset="0"/>
                </a:rPr>
                <a:t>plus</a:t>
              </a:r>
            </a:p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Tahoma"/>
                  <a:cs typeface="Tahoma"/>
                  <a:sym typeface="B 2Stone Sans Bold" charset="0"/>
                </a:rPr>
                <a:t>training</a:t>
              </a:r>
              <a:endParaRPr lang="en-US" sz="1800" dirty="0">
                <a:solidFill>
                  <a:srgbClr val="FFFFFF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 bwMode="auto">
          <a:xfrm>
            <a:off x="3131840" y="3789040"/>
            <a:ext cx="295232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40E"/>
            </a:solidFill>
            <a:prstDash val="solid"/>
            <a:round/>
            <a:headEnd type="none" w="med" len="med"/>
            <a:tailEnd type="triangle"/>
          </a:ln>
          <a:effectLst>
            <a:outerShdw blurRad="63500" dist="63500" dir="2700000" algn="tl" rotWithShape="0">
              <a:prstClr val="black">
                <a:alpha val="50000"/>
              </a:prstClr>
            </a:outerShdw>
          </a:effectLst>
        </p:spPr>
      </p:cxnSp>
      <p:grpSp>
        <p:nvGrpSpPr>
          <p:cNvPr id="12" name="Group 11"/>
          <p:cNvGrpSpPr/>
          <p:nvPr/>
        </p:nvGrpSpPr>
        <p:grpSpPr>
          <a:xfrm>
            <a:off x="1259632" y="3154648"/>
            <a:ext cx="2088232" cy="1259904"/>
            <a:chOff x="1259632" y="3154648"/>
            <a:chExt cx="2088232" cy="1259904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1655912" y="3154648"/>
              <a:ext cx="1259904" cy="1259904"/>
            </a:xfrm>
            <a:prstGeom prst="ellipse">
              <a:avLst/>
            </a:prstGeom>
            <a:solidFill>
              <a:srgbClr val="FFC4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635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3d extrusionH="57150">
                <a:bevelT w="38100" h="38100"/>
              </a:sp3d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C40E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3606379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Tahoma"/>
                  <a:cs typeface="Tahoma"/>
                  <a:sym typeface="B 2Stone Sans Bold" charset="0"/>
                </a:rPr>
                <a:t>Character</a:t>
              </a:r>
              <a:endParaRPr lang="en-US" sz="1800" dirty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4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475656" y="1745528"/>
            <a:ext cx="6207968" cy="4086568"/>
          </a:xfrm>
          <a:prstGeom prst="roundRect">
            <a:avLst>
              <a:gd name="adj" fmla="val 6111"/>
            </a:avLst>
          </a:prstGeom>
          <a:solidFill>
            <a:srgbClr val="FFC4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Empowerment: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Producing more leaders</a:t>
            </a:r>
            <a:endParaRPr lang="en-US" sz="3400" dirty="0"/>
          </a:p>
        </p:txBody>
      </p:sp>
      <p:pic>
        <p:nvPicPr>
          <p:cNvPr id="6" name="Picture 5" descr="traditional approa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91" y="2537616"/>
            <a:ext cx="1824706" cy="1800000"/>
          </a:xfrm>
          <a:prstGeom prst="rect">
            <a:avLst/>
          </a:prstGeom>
        </p:spPr>
      </p:pic>
      <p:pic>
        <p:nvPicPr>
          <p:cNvPr id="10" name="Picture 9" descr="ncd approach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2"/>
          <a:stretch/>
        </p:blipFill>
        <p:spPr>
          <a:xfrm>
            <a:off x="4120264" y="1763632"/>
            <a:ext cx="3557217" cy="334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75656" y="4535952"/>
            <a:ext cx="3096344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“traditional approach”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Followers as helpers of the leader.</a:t>
            </a:r>
            <a:endParaRPr lang="en-US" sz="16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535952"/>
            <a:ext cx="3096344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NCD approach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Empowering leadership resulting in ongoing leadership multiplication.</a:t>
            </a:r>
            <a:r>
              <a:rPr lang="en-US" sz="16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i="1" dirty="0" smtClean="0">
                <a:latin typeface="Georgia" charset="0"/>
                <a:ea typeface="ＭＳ Ｐゴシック" charset="0"/>
                <a:cs typeface="ＭＳ Ｐゴシック" charset="0"/>
              </a:rPr>
              <a:t>NCD </a:t>
            </a:r>
            <a:r>
              <a:rPr lang="en-AU" altLang="ja-JP" sz="3400" i="1" dirty="0" err="1" smtClean="0">
                <a:latin typeface="Georgia" charset="0"/>
                <a:ea typeface="ＭＳ Ｐゴシック" charset="0"/>
                <a:cs typeface="ＭＳ Ｐゴシック" charset="0"/>
              </a:rPr>
              <a:t>Davids</a:t>
            </a:r>
            <a:r>
              <a:rPr lang="en-AU" altLang="ja-JP" sz="3400" i="1" dirty="0" smtClean="0">
                <a:latin typeface="Georgia" charset="0"/>
                <a:ea typeface="ＭＳ Ｐゴシック" charset="0"/>
                <a:cs typeface="ＭＳ Ｐゴシック" charset="0"/>
              </a:rPr>
              <a:t/>
            </a:r>
            <a:br>
              <a:rPr lang="en-AU" altLang="ja-JP" sz="3400" i="1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—the true movers and shakers</a:t>
            </a:r>
            <a:endParaRPr lang="en-US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320243" y="2204864"/>
            <a:ext cx="2958784" cy="2987792"/>
            <a:chOff x="-205208" y="3283124"/>
            <a:chExt cx="7344816" cy="741682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-205208" y="3283124"/>
              <a:ext cx="7344816" cy="7416824"/>
            </a:xfrm>
            <a:prstGeom prst="roundRect">
              <a:avLst>
                <a:gd name="adj" fmla="val 11134"/>
              </a:avLst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6"/>
              <a:endParaRPr lang="en-US"/>
            </a:p>
          </p:txBody>
        </p:sp>
        <p:sp>
          <p:nvSpPr>
            <p:cNvPr id="12" name="Rectangle 12"/>
            <p:cNvSpPr>
              <a:spLocks/>
            </p:cNvSpPr>
            <p:nvPr/>
          </p:nvSpPr>
          <p:spPr bwMode="auto">
            <a:xfrm>
              <a:off x="-179808" y="3766220"/>
              <a:ext cx="7189765" cy="584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Qualitative </a:t>
              </a:r>
              <a:br>
                <a:rPr lang="en-US" sz="2200" b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2200" b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research</a:t>
              </a:r>
            </a:p>
            <a:p>
              <a:pPr algn="ctr">
                <a:spcBef>
                  <a:spcPts val="1801"/>
                </a:spcBef>
              </a:pPr>
              <a:r>
                <a:rPr lang="en-US" sz="2200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2 samples</a:t>
              </a:r>
              <a:br>
                <a:rPr lang="en-US" sz="2200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2200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of 25 leaders each</a:t>
              </a:r>
            </a:p>
            <a:p>
              <a:pPr algn="ctr">
                <a:spcBef>
                  <a:spcPts val="1801"/>
                </a:spcBef>
              </a:pPr>
              <a:r>
                <a:rPr lang="en-US" sz="2200" i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objective and </a:t>
              </a:r>
              <a:br>
                <a:rPr lang="en-US" sz="2200" i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2200" i="1" dirty="0">
                  <a:solidFill>
                    <a:schemeClr val="bg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subjective elements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3728" y="2843032"/>
            <a:ext cx="1900289" cy="1904274"/>
            <a:chOff x="870720" y="4867300"/>
            <a:chExt cx="4717232" cy="472712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70720" y="4867300"/>
              <a:ext cx="4717232" cy="4727128"/>
            </a:xfrm>
            <a:prstGeom prst="roundRect">
              <a:avLst>
                <a:gd name="adj" fmla="val 13935"/>
              </a:avLst>
            </a:prstGeom>
            <a:solidFill>
              <a:srgbClr val="FCB922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6"/>
              <a:endParaRPr lang="en-US"/>
            </a:p>
          </p:txBody>
        </p:sp>
        <p:sp>
          <p:nvSpPr>
            <p:cNvPr id="15" name="Rectangle 6"/>
            <p:cNvSpPr>
              <a:spLocks/>
            </p:cNvSpPr>
            <p:nvPr/>
          </p:nvSpPr>
          <p:spPr bwMode="auto">
            <a:xfrm>
              <a:off x="917328" y="5170388"/>
              <a:ext cx="4610100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Quantitative research</a:t>
              </a:r>
            </a:p>
            <a:p>
              <a:pPr algn="ctr">
                <a:spcBef>
                  <a:spcPts val="1200"/>
                </a:spcBef>
              </a:pPr>
              <a:r>
                <a:rPr lang="en-US" sz="15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65,000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churches</a:t>
              </a:r>
            </a:p>
            <a:p>
              <a:pPr algn="ctr">
                <a:spcBef>
                  <a:spcPts val="1200"/>
                </a:spcBef>
              </a:pPr>
              <a:r>
                <a:rPr lang="en-US" sz="1500" i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as distanced and objective as possible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53060" y="2843032"/>
            <a:ext cx="1943466" cy="1904274"/>
            <a:chOff x="16140608" y="-893340"/>
            <a:chExt cx="4824413" cy="4727128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6212616" y="-893340"/>
              <a:ext cx="4717232" cy="4727128"/>
            </a:xfrm>
            <a:prstGeom prst="roundRect">
              <a:avLst>
                <a:gd name="adj" fmla="val 13935"/>
              </a:avLst>
            </a:prstGeom>
            <a:solidFill>
              <a:srgbClr val="FCB922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6"/>
              <a:endParaRPr lang="en-US"/>
            </a:p>
          </p:txBody>
        </p:sp>
        <p:sp>
          <p:nvSpPr>
            <p:cNvPr id="18" name="Rectangle 9"/>
            <p:cNvSpPr>
              <a:spLocks/>
            </p:cNvSpPr>
            <p:nvPr/>
          </p:nvSpPr>
          <p:spPr bwMode="auto">
            <a:xfrm>
              <a:off x="16140608" y="-590252"/>
              <a:ext cx="4824413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Learning by</a:t>
              </a:r>
            </a:p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participation</a:t>
              </a:r>
            </a:p>
            <a:p>
              <a:pPr algn="ctr">
                <a:spcBef>
                  <a:spcPts val="1200"/>
                </a:spcBef>
              </a:pPr>
              <a:r>
                <a:rPr lang="en-US" sz="15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18 years of inter-</a:t>
              </a:r>
              <a:br>
                <a:rPr lang="en-US" sz="15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15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cultural ministry</a:t>
              </a:r>
            </a:p>
            <a:p>
              <a:pPr algn="ctr">
                <a:spcBef>
                  <a:spcPts val="1200"/>
                </a:spcBef>
              </a:pPr>
              <a:r>
                <a:rPr lang="en-US" sz="1500" i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observations in actual</a:t>
              </a:r>
              <a:br>
                <a:rPr lang="en-US" sz="1500" i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1500" i="1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ministry situations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00854" y="3626239"/>
            <a:ext cx="4216348" cy="348092"/>
            <a:chOff x="5602040" y="6811516"/>
            <a:chExt cx="10466560" cy="864096"/>
          </a:xfrm>
        </p:grpSpPr>
        <p:sp>
          <p:nvSpPr>
            <p:cNvPr id="21" name="Left Arrow 20"/>
            <p:cNvSpPr/>
            <p:nvPr/>
          </p:nvSpPr>
          <p:spPr bwMode="auto">
            <a:xfrm>
              <a:off x="14556432" y="6811516"/>
              <a:ext cx="1512168" cy="864096"/>
            </a:xfrm>
            <a:prstGeom prst="leftArrow">
              <a:avLst>
                <a:gd name="adj1" fmla="val 50000"/>
                <a:gd name="adj2" fmla="val 141124"/>
              </a:avLst>
            </a:prstGeom>
            <a:solidFill>
              <a:srgbClr val="FCB922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6"/>
              <a:endParaRPr lang="en-US"/>
            </a:p>
          </p:txBody>
        </p:sp>
        <p:sp>
          <p:nvSpPr>
            <p:cNvPr id="24" name="Left Arrow 23"/>
            <p:cNvSpPr/>
            <p:nvPr/>
          </p:nvSpPr>
          <p:spPr bwMode="auto">
            <a:xfrm flipH="1">
              <a:off x="5602040" y="6811516"/>
              <a:ext cx="1512168" cy="864096"/>
            </a:xfrm>
            <a:prstGeom prst="leftArrow">
              <a:avLst>
                <a:gd name="adj1" fmla="val 50000"/>
                <a:gd name="adj2" fmla="val 141124"/>
              </a:avLst>
            </a:prstGeom>
            <a:solidFill>
              <a:srgbClr val="FCB922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076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3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Empowerment Test</a:t>
            </a:r>
            <a:endParaRPr lang="en-US" sz="3400" dirty="0"/>
          </a:p>
        </p:txBody>
      </p:sp>
      <p:pic>
        <p:nvPicPr>
          <p:cNvPr id="22" name="Picture 21" descr="leader_1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11505" r="15417" b="19270"/>
          <a:stretch/>
        </p:blipFill>
        <p:spPr>
          <a:xfrm>
            <a:off x="2812713" y="1485861"/>
            <a:ext cx="5620670" cy="4922844"/>
          </a:xfrm>
          <a:prstGeom prst="rect">
            <a:avLst/>
          </a:prstGeom>
        </p:spPr>
      </p:pic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0" y="1964823"/>
            <a:ext cx="2721778" cy="4129861"/>
            <a:chOff x="0" y="44"/>
            <a:chExt cx="3432" cy="5208"/>
          </a:xfrm>
        </p:grpSpPr>
        <p:sp>
          <p:nvSpPr>
            <p:cNvPr id="27" name="Rectangle 2"/>
            <p:cNvSpPr>
              <a:spLocks/>
            </p:cNvSpPr>
            <p:nvPr/>
          </p:nvSpPr>
          <p:spPr bwMode="auto">
            <a:xfrm>
              <a:off x="640" y="44"/>
              <a:ext cx="27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Vision</a:t>
              </a:r>
            </a:p>
          </p:txBody>
        </p:sp>
        <p:sp>
          <p:nvSpPr>
            <p:cNvPr id="28" name="Rectangle 3"/>
            <p:cNvSpPr>
              <a:spLocks/>
            </p:cNvSpPr>
            <p:nvPr/>
          </p:nvSpPr>
          <p:spPr bwMode="auto">
            <a:xfrm>
              <a:off x="640" y="964"/>
              <a:ext cx="27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Capacity</a:t>
              </a:r>
            </a:p>
          </p:txBody>
        </p:sp>
        <p:sp>
          <p:nvSpPr>
            <p:cNvPr id="29" name="Rectangle 4"/>
            <p:cNvSpPr>
              <a:spLocks/>
            </p:cNvSpPr>
            <p:nvPr/>
          </p:nvSpPr>
          <p:spPr bwMode="auto">
            <a:xfrm>
              <a:off x="0" y="1884"/>
              <a:ext cx="343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 err="1" smtClean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Experimen</a:t>
              </a:r>
              <a:r>
                <a:rPr lang="en-US" sz="1800" dirty="0" smtClean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-</a:t>
              </a:r>
            </a:p>
            <a:p>
              <a:pPr algn="r"/>
              <a:r>
                <a:rPr lang="en-US" sz="1800" dirty="0" err="1" smtClean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tation</a:t>
              </a:r>
              <a:endParaRPr lang="en-US" sz="18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</a:endParaRPr>
            </a:p>
          </p:txBody>
        </p:sp>
        <p:sp>
          <p:nvSpPr>
            <p:cNvPr id="30" name="Rectangle 5"/>
            <p:cNvSpPr>
              <a:spLocks/>
            </p:cNvSpPr>
            <p:nvPr/>
          </p:nvSpPr>
          <p:spPr bwMode="auto">
            <a:xfrm>
              <a:off x="640" y="2804"/>
              <a:ext cx="27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Progression</a:t>
              </a:r>
            </a:p>
          </p:txBody>
        </p: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640" y="3724"/>
              <a:ext cx="27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Training</a:t>
              </a:r>
            </a:p>
          </p:txBody>
        </p:sp>
        <p:sp>
          <p:nvSpPr>
            <p:cNvPr id="32" name="Rectangle 7"/>
            <p:cNvSpPr>
              <a:spLocks/>
            </p:cNvSpPr>
            <p:nvPr/>
          </p:nvSpPr>
          <p:spPr bwMode="auto">
            <a:xfrm>
              <a:off x="640" y="4644"/>
              <a:ext cx="279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</a:rPr>
                <a:t>Strategy</a:t>
              </a:r>
            </a:p>
          </p:txBody>
        </p:sp>
      </p:grpSp>
      <p:sp>
        <p:nvSpPr>
          <p:cNvPr id="33" name="Left Arrow 32"/>
          <p:cNvSpPr>
            <a:spLocks noChangeAspect="1"/>
          </p:cNvSpPr>
          <p:nvPr/>
        </p:nvSpPr>
        <p:spPr bwMode="auto">
          <a:xfrm>
            <a:off x="8245173" y="1844129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4" name="Left Arrow 33"/>
          <p:cNvSpPr>
            <a:spLocks noChangeAspect="1"/>
          </p:cNvSpPr>
          <p:nvPr/>
        </p:nvSpPr>
        <p:spPr bwMode="auto">
          <a:xfrm>
            <a:off x="8240985" y="5538368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8884" y="1090614"/>
            <a:ext cx="2481878" cy="322163"/>
            <a:chOff x="3198884" y="1090387"/>
            <a:chExt cx="2481878" cy="324205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198884" y="1090387"/>
              <a:ext cx="2481878" cy="324205"/>
            </a:xfrm>
            <a:prstGeom prst="rect">
              <a:avLst/>
            </a:prstGeom>
            <a:solidFill>
              <a:srgbClr val="00A8E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5" name="Rectangle 52"/>
            <p:cNvSpPr>
              <a:spLocks noChangeAspect="1"/>
            </p:cNvSpPr>
            <p:nvPr/>
          </p:nvSpPr>
          <p:spPr bwMode="auto">
            <a:xfrm>
              <a:off x="3275856" y="1126287"/>
              <a:ext cx="22831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Empowering wing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61793" y="1090613"/>
            <a:ext cx="2582615" cy="322163"/>
            <a:chOff x="5661793" y="1090613"/>
            <a:chExt cx="2582615" cy="322163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661793" y="1090613"/>
              <a:ext cx="2481878" cy="322163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51"/>
            <p:cNvSpPr>
              <a:spLocks noChangeAspect="1"/>
            </p:cNvSpPr>
            <p:nvPr/>
          </p:nvSpPr>
          <p:spPr bwMode="auto">
            <a:xfrm>
              <a:off x="5779906" y="1132631"/>
              <a:ext cx="246450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Leading wing</a:t>
              </a: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955398" y="1932813"/>
            <a:ext cx="1671819" cy="503569"/>
            <a:chOff x="9481370" y="2635052"/>
            <a:chExt cx="3346870" cy="100811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1892136" y="2635052"/>
              <a:ext cx="936104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9" name="Rectangle 30"/>
            <p:cNvSpPr>
              <a:spLocks/>
            </p:cNvSpPr>
            <p:nvPr/>
          </p:nvSpPr>
          <p:spPr bwMode="auto">
            <a:xfrm>
              <a:off x="9481370" y="2679945"/>
              <a:ext cx="3204267" cy="43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Release vision of others</a:t>
              </a: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276574" y="2671422"/>
            <a:ext cx="1350644" cy="503569"/>
            <a:chOff x="10124341" y="4075212"/>
            <a:chExt cx="2703899" cy="100811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11172056" y="4075212"/>
              <a:ext cx="1656184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42" name="Rectangle 33"/>
            <p:cNvSpPr>
              <a:spLocks/>
            </p:cNvSpPr>
            <p:nvPr/>
          </p:nvSpPr>
          <p:spPr bwMode="auto">
            <a:xfrm>
              <a:off x="10124341" y="4127747"/>
              <a:ext cx="2588269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Assess weaknesses</a:t>
              </a:r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3900695" y="3425794"/>
            <a:ext cx="1726524" cy="503569"/>
            <a:chOff x="9371856" y="5566172"/>
            <a:chExt cx="3456384" cy="1008112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371856" y="5566172"/>
              <a:ext cx="3456384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45" name="Rectangle 36"/>
            <p:cNvSpPr>
              <a:spLocks/>
            </p:cNvSpPr>
            <p:nvPr/>
          </p:nvSpPr>
          <p:spPr bwMode="auto">
            <a:xfrm>
              <a:off x="10533335" y="5600946"/>
              <a:ext cx="2177778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Permit mistakes</a:t>
              </a:r>
            </a:p>
          </p:txBody>
        </p: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5691356" y="1939349"/>
            <a:ext cx="1690555" cy="503569"/>
            <a:chOff x="12900248" y="2609652"/>
            <a:chExt cx="3384376" cy="1008112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2900248" y="2609652"/>
              <a:ext cx="3384376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48" name="Rectangle 12"/>
            <p:cNvSpPr>
              <a:spLocks/>
            </p:cNvSpPr>
            <p:nvPr/>
          </p:nvSpPr>
          <p:spPr bwMode="auto">
            <a:xfrm>
              <a:off x="13014324" y="2679946"/>
              <a:ext cx="1748159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Cast a vision</a:t>
              </a:r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3792787" y="5609194"/>
            <a:ext cx="1834432" cy="503569"/>
            <a:chOff x="9155832" y="9975676"/>
            <a:chExt cx="3672408" cy="1008112"/>
          </a:xfrm>
        </p:grpSpPr>
        <p:sp>
          <p:nvSpPr>
            <p:cNvPr id="50" name="Rectangle 49"/>
            <p:cNvSpPr/>
            <p:nvPr/>
          </p:nvSpPr>
          <p:spPr bwMode="auto">
            <a:xfrm>
              <a:off x="9155832" y="9975676"/>
              <a:ext cx="3672408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51" name="Rectangle 45"/>
            <p:cNvSpPr>
              <a:spLocks/>
            </p:cNvSpPr>
            <p:nvPr/>
          </p:nvSpPr>
          <p:spPr bwMode="auto">
            <a:xfrm>
              <a:off x="9271091" y="9995147"/>
              <a:ext cx="3427322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Analyze present situation</a:t>
              </a: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5691356" y="2671422"/>
            <a:ext cx="2302032" cy="503569"/>
            <a:chOff x="12900248" y="4075212"/>
            <a:chExt cx="4608512" cy="1008112"/>
          </a:xfrm>
        </p:grpSpPr>
        <p:sp>
          <p:nvSpPr>
            <p:cNvPr id="53" name="Rectangle 52"/>
            <p:cNvSpPr/>
            <p:nvPr/>
          </p:nvSpPr>
          <p:spPr bwMode="auto">
            <a:xfrm>
              <a:off x="12900248" y="4075212"/>
              <a:ext cx="4608512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54" name="Rectangle 15"/>
            <p:cNvSpPr>
              <a:spLocks/>
            </p:cNvSpPr>
            <p:nvPr/>
          </p:nvSpPr>
          <p:spPr bwMode="auto">
            <a:xfrm>
              <a:off x="13014324" y="4115046"/>
              <a:ext cx="2540356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Focus on strengths</a:t>
              </a:r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691356" y="4144067"/>
            <a:ext cx="2158155" cy="503569"/>
            <a:chOff x="12900248" y="7023348"/>
            <a:chExt cx="4320480" cy="1008112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2900248" y="7023348"/>
              <a:ext cx="4320480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57" name="Rectangle 21"/>
            <p:cNvSpPr>
              <a:spLocks/>
            </p:cNvSpPr>
            <p:nvPr/>
          </p:nvSpPr>
          <p:spPr bwMode="auto">
            <a:xfrm>
              <a:off x="12988926" y="7086845"/>
              <a:ext cx="2879944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Advocate bold moves</a:t>
              </a:r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5691356" y="3424682"/>
            <a:ext cx="1546678" cy="503569"/>
            <a:chOff x="12900248" y="5583188"/>
            <a:chExt cx="3096344" cy="1008112"/>
          </a:xfrm>
        </p:grpSpPr>
        <p:sp>
          <p:nvSpPr>
            <p:cNvPr id="59" name="Rectangle 58"/>
            <p:cNvSpPr/>
            <p:nvPr/>
          </p:nvSpPr>
          <p:spPr bwMode="auto">
            <a:xfrm>
              <a:off x="12900248" y="5583188"/>
              <a:ext cx="3096344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60" name="Rectangle 18"/>
            <p:cNvSpPr>
              <a:spLocks/>
            </p:cNvSpPr>
            <p:nvPr/>
          </p:nvSpPr>
          <p:spPr bwMode="auto">
            <a:xfrm>
              <a:off x="13014324" y="5600947"/>
              <a:ext cx="2806236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Learn from mistakes</a:t>
              </a: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5691356" y="4878234"/>
            <a:ext cx="2230093" cy="503569"/>
            <a:chOff x="12900248" y="8493100"/>
            <a:chExt cx="4464496" cy="1008112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2900248" y="8493100"/>
              <a:ext cx="4464496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63" name="Rectangle 24"/>
            <p:cNvSpPr>
              <a:spLocks/>
            </p:cNvSpPr>
            <p:nvPr/>
          </p:nvSpPr>
          <p:spPr bwMode="auto">
            <a:xfrm>
              <a:off x="13014324" y="8547346"/>
              <a:ext cx="2797813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Model the principles</a:t>
              </a: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691356" y="5608212"/>
            <a:ext cx="2409940" cy="503569"/>
            <a:chOff x="12900248" y="9954468"/>
            <a:chExt cx="4824536" cy="1008112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2900248" y="9954468"/>
              <a:ext cx="4824536" cy="1008112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>
              <a:outerShdw blurRad="88900" dist="88900" dir="270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66" name="Rectangle 27"/>
            <p:cNvSpPr>
              <a:spLocks/>
            </p:cNvSpPr>
            <p:nvPr/>
          </p:nvSpPr>
          <p:spPr bwMode="auto">
            <a:xfrm>
              <a:off x="13027024" y="9982447"/>
              <a:ext cx="1255009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Set goals</a:t>
              </a: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4151811" y="4876140"/>
            <a:ext cx="1474739" cy="503569"/>
            <a:chOff x="9875912" y="8488908"/>
            <a:chExt cx="2952328" cy="1008112"/>
          </a:xfrm>
        </p:grpSpPr>
        <p:sp>
          <p:nvSpPr>
            <p:cNvPr id="68" name="Rectangle 67"/>
            <p:cNvSpPr/>
            <p:nvPr/>
          </p:nvSpPr>
          <p:spPr bwMode="auto">
            <a:xfrm>
              <a:off x="9875912" y="8488908"/>
              <a:ext cx="2952328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69" name="Rectangle 42"/>
            <p:cNvSpPr>
              <a:spLocks/>
            </p:cNvSpPr>
            <p:nvPr/>
          </p:nvSpPr>
          <p:spPr bwMode="auto">
            <a:xfrm>
              <a:off x="9971208" y="8547346"/>
              <a:ext cx="2738317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Teach the principles</a:t>
              </a: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3936643" y="4146161"/>
            <a:ext cx="1684423" cy="503569"/>
            <a:chOff x="9405339" y="7027540"/>
            <a:chExt cx="3372101" cy="1008112"/>
          </a:xfrm>
        </p:grpSpPr>
        <p:sp>
          <p:nvSpPr>
            <p:cNvPr id="71" name="Rectangle 70"/>
            <p:cNvSpPr/>
            <p:nvPr/>
          </p:nvSpPr>
          <p:spPr bwMode="auto">
            <a:xfrm>
              <a:off x="10235952" y="7027540"/>
              <a:ext cx="2541488" cy="1008112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>
              <a:outerShdw blurRad="88900" dist="88900" dir="7740000" algn="tl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>
                  <a:outerShdw blurRad="50800" dist="50800" dir="2700000" algn="tl" rotWithShape="0">
                    <a:srgbClr val="000000">
                      <a:alpha val="75000"/>
                    </a:srgbClr>
                  </a:outerShdw>
                </a:effectLst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72" name="Rectangle 39"/>
            <p:cNvSpPr>
              <a:spLocks/>
            </p:cNvSpPr>
            <p:nvPr/>
          </p:nvSpPr>
          <p:spPr bwMode="auto">
            <a:xfrm>
              <a:off x="9405339" y="7086845"/>
              <a:ext cx="3307283" cy="4313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400" i="1" dirty="0">
                  <a:solidFill>
                    <a:srgbClr val="FFFFFF"/>
                  </a:solidFill>
                  <a:effectLst>
                    <a:outerShdw blurRad="50800" dist="50800" dir="2700000" algn="tl" rotWithShape="0">
                      <a:srgbClr val="000000">
                        <a:alpha val="75000"/>
                      </a:srgbClr>
                    </a:outerShdw>
                  </a:effectLst>
                  <a:latin typeface="Gill Sans" charset="0"/>
                  <a:ea typeface="ＭＳ Ｐゴシック" charset="0"/>
                  <a:cs typeface="Gill Sans" charset="0"/>
                  <a:sym typeface="Gill Sans" charset="0"/>
                </a:rPr>
                <a:t>Nurture steady progress</a:t>
              </a: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5501849" y="5718215"/>
            <a:ext cx="339463" cy="384721"/>
            <a:chOff x="914755" y="3164508"/>
            <a:chExt cx="679582" cy="770185"/>
          </a:xfrm>
        </p:grpSpPr>
        <p:sp>
          <p:nvSpPr>
            <p:cNvPr id="75" name="Oval 74"/>
            <p:cNvSpPr/>
            <p:nvPr/>
          </p:nvSpPr>
          <p:spPr bwMode="auto">
            <a:xfrm>
              <a:off x="946920" y="3283124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914755" y="3164508"/>
              <a:ext cx="679582" cy="77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1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>
            <a:off x="5501849" y="5001684"/>
            <a:ext cx="339463" cy="384721"/>
            <a:chOff x="914755" y="3164508"/>
            <a:chExt cx="679582" cy="770185"/>
          </a:xfrm>
        </p:grpSpPr>
        <p:sp>
          <p:nvSpPr>
            <p:cNvPr id="79" name="Oval 78"/>
            <p:cNvSpPr/>
            <p:nvPr/>
          </p:nvSpPr>
          <p:spPr bwMode="auto">
            <a:xfrm>
              <a:off x="946920" y="3283124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914755" y="3164508"/>
              <a:ext cx="679582" cy="77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2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5501849" y="4273839"/>
            <a:ext cx="339463" cy="384721"/>
            <a:chOff x="914755" y="3147575"/>
            <a:chExt cx="679582" cy="770186"/>
          </a:xfrm>
        </p:grpSpPr>
        <p:sp>
          <p:nvSpPr>
            <p:cNvPr id="82" name="Oval 81"/>
            <p:cNvSpPr/>
            <p:nvPr/>
          </p:nvSpPr>
          <p:spPr bwMode="auto">
            <a:xfrm>
              <a:off x="946920" y="3257724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914755" y="3147575"/>
              <a:ext cx="679582" cy="77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3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5484447" y="3560059"/>
            <a:ext cx="347921" cy="384721"/>
            <a:chOff x="879918" y="3164508"/>
            <a:chExt cx="696514" cy="770185"/>
          </a:xfrm>
        </p:grpSpPr>
        <p:sp>
          <p:nvSpPr>
            <p:cNvPr id="85" name="Oval 84"/>
            <p:cNvSpPr/>
            <p:nvPr/>
          </p:nvSpPr>
          <p:spPr bwMode="auto">
            <a:xfrm>
              <a:off x="946920" y="326610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9918" y="3164508"/>
              <a:ext cx="696514" cy="77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4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5501849" y="2796247"/>
            <a:ext cx="339463" cy="384721"/>
            <a:chOff x="914755" y="3164508"/>
            <a:chExt cx="679582" cy="770185"/>
          </a:xfrm>
        </p:grpSpPr>
        <p:sp>
          <p:nvSpPr>
            <p:cNvPr id="88" name="Oval 87"/>
            <p:cNvSpPr/>
            <p:nvPr/>
          </p:nvSpPr>
          <p:spPr bwMode="auto">
            <a:xfrm>
              <a:off x="946920" y="3283124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914755" y="3164508"/>
              <a:ext cx="679582" cy="77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5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5445040" y="2055716"/>
            <a:ext cx="432048" cy="384721"/>
            <a:chOff x="801027" y="3139108"/>
            <a:chExt cx="864931" cy="770185"/>
          </a:xfrm>
        </p:grpSpPr>
        <p:sp>
          <p:nvSpPr>
            <p:cNvPr id="91" name="Oval 90"/>
            <p:cNvSpPr/>
            <p:nvPr/>
          </p:nvSpPr>
          <p:spPr bwMode="auto">
            <a:xfrm>
              <a:off x="946920" y="3257724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9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801027" y="3139108"/>
              <a:ext cx="864931" cy="770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latin typeface="Tahoma"/>
                  <a:cs typeface="Tahoma"/>
                </a:rPr>
                <a:t>6</a:t>
              </a:r>
              <a:endParaRPr lang="en-US" sz="1900" b="1" dirty="0">
                <a:latin typeface="Tahoma"/>
                <a:cs typeface="Tahoma"/>
              </a:endParaRPr>
            </a:p>
          </p:txBody>
        </p:sp>
      </p:grpSp>
      <p:sp>
        <p:nvSpPr>
          <p:cNvPr id="93" name="Donut 92"/>
          <p:cNvSpPr>
            <a:spLocks noChangeAspect="1"/>
          </p:cNvSpPr>
          <p:nvPr/>
        </p:nvSpPr>
        <p:spPr bwMode="auto">
          <a:xfrm>
            <a:off x="3563888" y="1556375"/>
            <a:ext cx="2402535" cy="1222954"/>
          </a:xfrm>
          <a:prstGeom prst="donut">
            <a:avLst>
              <a:gd name="adj" fmla="val 5794"/>
            </a:avLst>
          </a:prstGeom>
          <a:solidFill>
            <a:srgbClr val="FF4A29"/>
          </a:solidFill>
          <a:ln>
            <a:noFill/>
          </a:ln>
          <a:effectLst>
            <a:outerShdw blurRad="88900" dist="88900" dir="2700000" algn="tl" rotWithShape="0">
              <a:srgbClr val="000000">
                <a:alpha val="61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 w="38100" cmpd="sng">
                <a:solidFill>
                  <a:schemeClr val="tx1"/>
                </a:solidFill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Understanding the results</a:t>
            </a:r>
            <a:endParaRPr lang="en-US" sz="3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877407" y="1162621"/>
            <a:ext cx="3712377" cy="5218707"/>
            <a:chOff x="2864353" y="2920118"/>
            <a:chExt cx="6507503" cy="9147982"/>
          </a:xfrm>
        </p:grpSpPr>
        <p:pic>
          <p:nvPicPr>
            <p:cNvPr id="95" name="Picture 94" descr="Messages Image(710351094)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353" y="2920118"/>
              <a:ext cx="6507503" cy="9147982"/>
            </a:xfrm>
            <a:prstGeom prst="rect">
              <a:avLst/>
            </a:prstGeom>
          </p:spPr>
        </p:pic>
        <p:sp>
          <p:nvSpPr>
            <p:cNvPr id="96" name="TextBox 95"/>
            <p:cNvSpPr txBox="1">
              <a:spLocks noChangeAspect="1"/>
            </p:cNvSpPr>
            <p:nvPr/>
          </p:nvSpPr>
          <p:spPr>
            <a:xfrm rot="16200000">
              <a:off x="3248404" y="8739457"/>
              <a:ext cx="1845853" cy="442562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>
                  <a:gd name="adj" fmla="val 47204"/>
                </a:avLst>
              </a:prstTxWarp>
              <a:spAutoFit/>
            </a:bodyPr>
            <a:lstStyle/>
            <a:p>
              <a:r>
                <a:rPr lang="en-US" sz="1200" i="1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Strategy</a:t>
              </a:r>
              <a:endParaRPr lang="en-US" sz="1200" i="1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 rot="16260000">
              <a:off x="3758848" y="8962672"/>
              <a:ext cx="2146588" cy="51466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>
                  <a:gd name="adj" fmla="val 27463"/>
                </a:avLst>
              </a:prstTxWarp>
              <a:spAutoFit/>
            </a:bodyPr>
            <a:lstStyle/>
            <a:p>
              <a:r>
                <a:rPr lang="en-US" sz="900" i="1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Experimentation</a:t>
              </a:r>
              <a:endParaRPr lang="en-US" sz="900" i="1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98" name="TextBox 97"/>
            <p:cNvSpPr txBox="1">
              <a:spLocks noChangeAspect="1"/>
            </p:cNvSpPr>
            <p:nvPr/>
          </p:nvSpPr>
          <p:spPr>
            <a:xfrm rot="16260000">
              <a:off x="4983397" y="9250054"/>
              <a:ext cx="1263427" cy="279468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>
                  <a:gd name="adj" fmla="val 0"/>
                </a:avLst>
              </a:prstTxWarp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Vision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99" name="TextBox 98"/>
            <p:cNvSpPr txBox="1">
              <a:spLocks noChangeAspect="1"/>
            </p:cNvSpPr>
            <p:nvPr/>
          </p:nvSpPr>
          <p:spPr>
            <a:xfrm rot="16036591">
              <a:off x="5711062" y="9176168"/>
              <a:ext cx="1440974" cy="456084"/>
            </a:xfrm>
            <a:prstGeom prst="rect">
              <a:avLst/>
            </a:prstGeom>
            <a:noFill/>
          </p:spPr>
          <p:txBody>
            <a:bodyPr wrap="square" rtlCol="0">
              <a:prstTxWarp prst="textSlantDown">
                <a:avLst>
                  <a:gd name="adj" fmla="val 60280"/>
                </a:avLst>
              </a:prstTxWarp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Training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 rot="16200000">
              <a:off x="6476884" y="9001917"/>
              <a:ext cx="1440974" cy="456084"/>
            </a:xfrm>
            <a:prstGeom prst="rect">
              <a:avLst/>
            </a:prstGeom>
            <a:noFill/>
          </p:spPr>
          <p:txBody>
            <a:bodyPr wrap="square" rtlCol="0">
              <a:prstTxWarp prst="textSlantDown">
                <a:avLst>
                  <a:gd name="adj" fmla="val 50545"/>
                </a:avLst>
              </a:prstTxWarp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Capacity</a:t>
              </a:r>
              <a:endParaRPr lang="en-US" sz="1200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 rot="16200000">
              <a:off x="7006470" y="8760260"/>
              <a:ext cx="1657000" cy="456084"/>
            </a:xfrm>
            <a:prstGeom prst="rect">
              <a:avLst/>
            </a:prstGeom>
            <a:noFill/>
          </p:spPr>
          <p:txBody>
            <a:bodyPr wrap="square" rtlCol="0">
              <a:prstTxWarp prst="textSlantDown">
                <a:avLst>
                  <a:gd name="adj" fmla="val 40799"/>
                </a:avLst>
              </a:prstTxWarp>
              <a:spAutoFit/>
            </a:bodyPr>
            <a:lstStyle/>
            <a:p>
              <a:r>
                <a:rPr lang="en-US" sz="1100" dirty="0" smtClean="0">
                  <a:solidFill>
                    <a:schemeClr val="tx1">
                      <a:lumMod val="50000"/>
                    </a:schemeClr>
                  </a:solidFill>
                  <a:latin typeface="Tahoma"/>
                  <a:cs typeface="Tahoma"/>
                </a:rPr>
                <a:t>Progression</a:t>
              </a:r>
              <a:endParaRPr lang="en-US" sz="1100" dirty="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57532" y="1739417"/>
            <a:ext cx="5390931" cy="2053943"/>
            <a:chOff x="4396410" y="1739417"/>
            <a:chExt cx="4496070" cy="2053943"/>
          </a:xfrm>
        </p:grpSpPr>
        <p:sp>
          <p:nvSpPr>
            <p:cNvPr id="103" name="Left Arrow 102"/>
            <p:cNvSpPr/>
            <p:nvPr/>
          </p:nvSpPr>
          <p:spPr bwMode="auto">
            <a:xfrm>
              <a:off x="4396410" y="1739417"/>
              <a:ext cx="4496070" cy="2053943"/>
            </a:xfrm>
            <a:prstGeom prst="leftArrow">
              <a:avLst>
                <a:gd name="adj1" fmla="val 33069"/>
                <a:gd name="adj2" fmla="val 54938"/>
              </a:avLst>
            </a:prstGeom>
            <a:solidFill>
              <a:srgbClr val="FFC40E">
                <a:alpha val="82000"/>
              </a:srgbClr>
            </a:solidFill>
            <a:ln>
              <a:noFill/>
            </a:ln>
            <a:effectLst>
              <a:softEdge rad="1270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rPr>
                <a:t> </a:t>
              </a:r>
              <a:endParaRPr kumimoji="0" lang="en-US" sz="58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104" name="Rectangle 7"/>
            <p:cNvSpPr>
              <a:spLocks/>
            </p:cNvSpPr>
            <p:nvPr/>
          </p:nvSpPr>
          <p:spPr bwMode="auto">
            <a:xfrm>
              <a:off x="6012160" y="2143731"/>
              <a:ext cx="1681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Empowering</a:t>
              </a:r>
              <a:b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endParaRPr lang="en-US" sz="2800" dirty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Gill Sans" charset="0"/>
              </a:endParaRPr>
            </a:p>
            <a:p>
              <a:pPr algn="l"/>
              <a: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leadership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7824" y="3793360"/>
            <a:ext cx="5760639" cy="2053943"/>
            <a:chOff x="4026701" y="3793360"/>
            <a:chExt cx="4804409" cy="2053943"/>
          </a:xfrm>
        </p:grpSpPr>
        <p:sp>
          <p:nvSpPr>
            <p:cNvPr id="106" name="Left Arrow 105"/>
            <p:cNvSpPr/>
            <p:nvPr/>
          </p:nvSpPr>
          <p:spPr bwMode="auto">
            <a:xfrm>
              <a:off x="4026701" y="3793360"/>
              <a:ext cx="4804409" cy="2053943"/>
            </a:xfrm>
            <a:prstGeom prst="leftArrow">
              <a:avLst>
                <a:gd name="adj1" fmla="val 33069"/>
                <a:gd name="adj2" fmla="val 54938"/>
              </a:avLst>
            </a:prstGeom>
            <a:solidFill>
              <a:srgbClr val="FFC40E">
                <a:alpha val="82000"/>
              </a:srgbClr>
            </a:solidFill>
            <a:ln>
              <a:noFill/>
            </a:ln>
            <a:effectLst>
              <a:softEdge rad="127000"/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800" b="0" i="0" u="none" strike="noStrike" cap="none" normalizeH="0" baseline="0" dirty="0" smtClean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rPr>
                <a:t> </a:t>
              </a:r>
              <a:endParaRPr kumimoji="0" lang="en-US" sz="5800" b="0" i="0" u="none" strike="noStrike" cap="none" normalizeH="0" baseline="0" dirty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107" name="Rectangle 4"/>
            <p:cNvSpPr>
              <a:spLocks/>
            </p:cNvSpPr>
            <p:nvPr/>
          </p:nvSpPr>
          <p:spPr bwMode="auto">
            <a:xfrm>
              <a:off x="5724128" y="4218957"/>
              <a:ext cx="216726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Development of</a:t>
              </a:r>
              <a:b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/>
              </a:r>
              <a:br>
                <a:rPr lang="en-US" sz="2800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</a:br>
              <a:r>
                <a:rPr lang="en-US" dirty="0">
                  <a:solidFill>
                    <a:schemeClr val="tx1"/>
                  </a:solidFill>
                  <a:latin typeface="Tahoma"/>
                  <a:ea typeface="ＭＳ Ｐゴシック" charset="0"/>
                  <a:cs typeface="Tahoma"/>
                  <a:sym typeface="Gill Sans" charset="0"/>
                </a:rPr>
                <a:t>wing traits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1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Understanding the results</a:t>
            </a:r>
            <a:endParaRPr lang="en-US" sz="3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19672" y="1124744"/>
            <a:ext cx="6912769" cy="811252"/>
            <a:chOff x="1619672" y="1124744"/>
            <a:chExt cx="6912769" cy="811252"/>
          </a:xfrm>
        </p:grpSpPr>
        <p:grpSp>
          <p:nvGrpSpPr>
            <p:cNvPr id="18" name="Group 17"/>
            <p:cNvGrpSpPr/>
            <p:nvPr/>
          </p:nvGrpSpPr>
          <p:grpSpPr>
            <a:xfrm>
              <a:off x="1619672" y="1124745"/>
              <a:ext cx="2736304" cy="322163"/>
              <a:chOff x="2699792" y="1090387"/>
              <a:chExt cx="3815766" cy="324205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2699792" y="1090387"/>
                <a:ext cx="3815766" cy="324205"/>
              </a:xfrm>
              <a:prstGeom prst="rect">
                <a:avLst/>
              </a:prstGeom>
              <a:solidFill>
                <a:srgbClr val="00A8E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800" b="0" i="0" u="none" strike="noStrike" cap="none" normalizeH="0" baseline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20" name="Rectangle 52"/>
              <p:cNvSpPr>
                <a:spLocks noChangeAspect="1"/>
              </p:cNvSpPr>
              <p:nvPr/>
            </p:nvSpPr>
            <p:spPr bwMode="auto">
              <a:xfrm>
                <a:off x="2843809" y="1126287"/>
                <a:ext cx="357133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r>
                  <a:rPr lang="en-US" sz="1600" i="1" dirty="0">
                    <a:solidFill>
                      <a:srgbClr val="FFFFFF"/>
                    </a:solidFill>
                    <a:latin typeface="Tahoma"/>
                    <a:ea typeface="ＭＳ Ｐゴシック" charset="0"/>
                    <a:cs typeface="Tahoma"/>
                    <a:sym typeface="Gill Sans" charset="0"/>
                  </a:rPr>
                  <a:t>Empowering wing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355976" y="1124744"/>
              <a:ext cx="4176465" cy="322163"/>
              <a:chOff x="4847324" y="1090613"/>
              <a:chExt cx="5125276" cy="322163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4847324" y="1090613"/>
                <a:ext cx="5125276" cy="322163"/>
              </a:xfrm>
              <a:prstGeom prst="rect">
                <a:avLst/>
              </a:prstGeom>
              <a:solidFill>
                <a:srgbClr val="E639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800" b="0" i="0" u="none" strike="noStrike" cap="none" normalizeH="0" baseline="0" dirty="0">
                  <a:ln>
                    <a:noFill/>
                  </a:ln>
                  <a:solidFill>
                    <a:srgbClr val="414141"/>
                  </a:solidFill>
                  <a:effectLst/>
                  <a:latin typeface="Gill Sans Light" charset="0"/>
                  <a:ea typeface="ヒラギノ角ゴ ProN W3" charset="0"/>
                  <a:cs typeface="ヒラギノ角ゴ ProN W3" charset="0"/>
                  <a:sym typeface="Gill Sans Light" charset="0"/>
                </a:endParaRPr>
              </a:p>
            </p:txBody>
          </p:sp>
          <p:sp>
            <p:nvSpPr>
              <p:cNvPr id="23" name="Rectangle 51"/>
              <p:cNvSpPr>
                <a:spLocks noChangeAspect="1"/>
              </p:cNvSpPr>
              <p:nvPr/>
            </p:nvSpPr>
            <p:spPr bwMode="auto">
              <a:xfrm>
                <a:off x="7508098" y="1123687"/>
                <a:ext cx="224847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r"/>
                <a:r>
                  <a:rPr lang="en-US" sz="1600" i="1" dirty="0">
                    <a:solidFill>
                      <a:srgbClr val="FFFFFF"/>
                    </a:solidFill>
                    <a:latin typeface="Tahoma"/>
                    <a:ea typeface="ＭＳ Ｐゴシック" charset="0"/>
                    <a:cs typeface="Tahoma"/>
                    <a:sym typeface="Gill Sans" charset="0"/>
                  </a:rPr>
                  <a:t>Leading wing</a:t>
                </a:r>
              </a:p>
            </p:txBody>
          </p:sp>
        </p:grp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1619672" y="1412776"/>
              <a:ext cx="69127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dirty="0" smtClean="0">
                  <a:latin typeface="Tahoma"/>
                  <a:cs typeface="Tahoma"/>
                </a:rPr>
                <a:t>Assessment of the balance between the</a:t>
              </a:r>
            </a:p>
            <a:p>
              <a:pPr algn="ctr">
                <a:spcBef>
                  <a:spcPts val="0"/>
                </a:spcBef>
              </a:pPr>
              <a:r>
                <a:rPr lang="en-US" sz="1400" dirty="0" smtClean="0">
                  <a:latin typeface="Tahoma"/>
                  <a:cs typeface="Tahoma"/>
                </a:rPr>
                <a:t>leading wing and the empowering wing</a:t>
              </a:r>
              <a:endParaRPr lang="en-US" sz="1400" dirty="0">
                <a:latin typeface="Tahoma"/>
                <a:cs typeface="Tahom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5616" y="1988840"/>
            <a:ext cx="2592288" cy="2088232"/>
            <a:chOff x="1115616" y="1988840"/>
            <a:chExt cx="2592288" cy="2088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672" y="1988840"/>
              <a:ext cx="1612900" cy="1612900"/>
            </a:xfrm>
            <a:prstGeom prst="rect">
              <a:avLst/>
            </a:prstGeom>
          </p:spPr>
        </p:pic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1115616" y="3553852"/>
              <a:ext cx="2592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explanation, weak in motivation and liberation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07904" y="1993280"/>
            <a:ext cx="2736304" cy="2083792"/>
            <a:chOff x="3707904" y="1993280"/>
            <a:chExt cx="2736304" cy="20837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5244" y="1993280"/>
              <a:ext cx="1612900" cy="1612900"/>
            </a:xfrm>
            <a:prstGeom prst="rect">
              <a:avLst/>
            </a:prstGeom>
          </p:spPr>
        </p:pic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3707904" y="3553852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explanation and motivation, weak in liberation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72200" y="1988840"/>
            <a:ext cx="2736304" cy="2088232"/>
            <a:chOff x="6372200" y="1988840"/>
            <a:chExt cx="2736304" cy="208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9540" y="1988840"/>
              <a:ext cx="1612900" cy="1612900"/>
            </a:xfrm>
            <a:prstGeom prst="rect">
              <a:avLst/>
            </a:prstGeom>
          </p:spPr>
        </p:pic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6372200" y="3553852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motivation, weak in explanation and liberation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43608" y="4336380"/>
            <a:ext cx="2736304" cy="2116956"/>
            <a:chOff x="1043608" y="4336380"/>
            <a:chExt cx="2736304" cy="21169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9672" y="4336380"/>
              <a:ext cx="1612900" cy="1612900"/>
            </a:xfrm>
            <a:prstGeom prst="rect">
              <a:avLst/>
            </a:prstGeom>
          </p:spPr>
        </p:pic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1043608" y="5930116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motivation and liberation, weak in explanation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35896" y="4336380"/>
            <a:ext cx="2736304" cy="2116956"/>
            <a:chOff x="3635896" y="4336380"/>
            <a:chExt cx="2736304" cy="21169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3236" y="4336380"/>
              <a:ext cx="1612900" cy="1612900"/>
            </a:xfrm>
            <a:prstGeom prst="rect">
              <a:avLst/>
            </a:prstGeom>
          </p:spPr>
        </p:pic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3635896" y="5930116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liberation, weak in explanation and motivation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2200" y="4336380"/>
            <a:ext cx="2736304" cy="2116956"/>
            <a:chOff x="6372200" y="4336380"/>
            <a:chExt cx="2736304" cy="21169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19540" y="4336380"/>
              <a:ext cx="1612900" cy="1612900"/>
            </a:xfrm>
            <a:prstGeom prst="rect">
              <a:avLst/>
            </a:prstGeom>
          </p:spPr>
        </p:pic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6372200" y="5930116"/>
              <a:ext cx="2736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1400" i="1" dirty="0" smtClean="0">
                  <a:latin typeface="Tahoma"/>
                  <a:cs typeface="Tahoma"/>
                </a:rPr>
                <a:t>Strong in explanation and liberation, weak in motivation</a:t>
              </a:r>
              <a:endParaRPr lang="en-US" sz="1400" i="1" dirty="0"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6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vision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792078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7481" y="3672432"/>
            <a:ext cx="4738409" cy="212343"/>
            <a:chOff x="2207481" y="3672432"/>
            <a:chExt cx="4738409" cy="21234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5380" y="3698760"/>
              <a:ext cx="2268264" cy="179999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3698760"/>
              <a:ext cx="2268264" cy="179999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2207481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Release vision of others</a:t>
              </a: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>
              <a:off x="4923034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dirty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Cast a vision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83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362200" y="-27384"/>
            <a:ext cx="6781800" cy="1143000"/>
          </a:xfrm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focus of the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Empowerment Test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Messages Image(33241063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5" y="1199896"/>
            <a:ext cx="5169406" cy="51694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60413" y="2204864"/>
            <a:ext cx="3222086" cy="3195760"/>
            <a:chOff x="2960413" y="2204864"/>
            <a:chExt cx="3222086" cy="3195760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4572000" y="2204864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2700000" flipV="1">
              <a:off x="5282193" y="2466778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18900000">
              <a:off x="5274556" y="3878030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2700000" flipH="1">
              <a:off x="3862895" y="3878450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rot="18900000" flipH="1" flipV="1">
              <a:off x="3878581" y="2475914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 flipV="1">
              <a:off x="5570431" y="3178052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6200000" flipH="1" flipV="1">
              <a:off x="3572481" y="3176972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 flipH="1" flipV="1">
              <a:off x="4572000" y="4176488"/>
              <a:ext cx="0" cy="1224136"/>
            </a:xfrm>
            <a:prstGeom prst="straightConnector1">
              <a:avLst/>
            </a:prstGeom>
            <a:solidFill>
              <a:schemeClr val="accent1"/>
            </a:solidFill>
            <a:ln w="114300" cap="flat" cmpd="sng" algn="ctr">
              <a:solidFill>
                <a:srgbClr val="EC5F28"/>
              </a:solidFill>
              <a:prstDash val="solid"/>
              <a:round/>
              <a:headEnd type="none" w="med" len="med"/>
              <a:tailEnd type="triangle" w="sm" len="med"/>
            </a:ln>
            <a:effectLst/>
          </p:spPr>
        </p:cxnSp>
      </p:grp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4014159" y="3231302"/>
            <a:ext cx="1115458" cy="1115458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302312" y="1601754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697538" y="2213594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228184" y="3510194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697296" y="4851272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302312" y="5436280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34160" y="4851272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02816" y="3518896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2933704" y="2195920"/>
            <a:ext cx="540046" cy="540046"/>
          </a:xfrm>
          <a:prstGeom prst="ellipse">
            <a:avLst/>
          </a:prstGeom>
          <a:solidFill>
            <a:srgbClr val="EC5F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experimentation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792078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6" name="Group 5"/>
          <p:cNvGrpSpPr/>
          <p:nvPr/>
        </p:nvGrpSpPr>
        <p:grpSpPr>
          <a:xfrm rot="19800000">
            <a:off x="2207481" y="3672432"/>
            <a:ext cx="4738409" cy="212343"/>
            <a:chOff x="2207481" y="3672432"/>
            <a:chExt cx="4738409" cy="21234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5380" y="3698760"/>
              <a:ext cx="2268264" cy="179999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3698760"/>
              <a:ext cx="2268264" cy="179999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2207481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Permit mistakes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>
              <a:off x="4923034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Learn from mistakes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6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capacity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800236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6" name="Group 5"/>
          <p:cNvGrpSpPr/>
          <p:nvPr/>
        </p:nvGrpSpPr>
        <p:grpSpPr>
          <a:xfrm rot="1800000">
            <a:off x="2210304" y="3676135"/>
            <a:ext cx="4738409" cy="212343"/>
            <a:chOff x="2207481" y="3672432"/>
            <a:chExt cx="4738409" cy="21234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5380" y="3698760"/>
              <a:ext cx="2268264" cy="179999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3698760"/>
              <a:ext cx="2268264" cy="179999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2207481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Assess weaknesses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>
              <a:off x="4923034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dirty="0" smtClean="0">
                  <a:solidFill>
                    <a:srgbClr val="FFFFFF"/>
                  </a:solidFill>
                  <a:latin typeface="Tahoma"/>
                  <a:cs typeface="Tahoma"/>
                  <a:sym typeface="Sb 2Stone Sans Semibold" charset="0"/>
                </a:rPr>
                <a:t>Focus on strengths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capacity</a:t>
            </a:r>
            <a:endParaRPr lang="en-US" sz="3400" dirty="0"/>
          </a:p>
        </p:txBody>
      </p:sp>
      <p:pic>
        <p:nvPicPr>
          <p:cNvPr id="8" name="Picture 7" descr="3colead-p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28621"/>
            <a:ext cx="3851919" cy="401321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07567" y="1973621"/>
            <a:ext cx="3680457" cy="3615619"/>
            <a:chOff x="1107567" y="1973621"/>
            <a:chExt cx="3680457" cy="3615619"/>
          </a:xfrm>
        </p:grpSpPr>
        <p:grpSp>
          <p:nvGrpSpPr>
            <p:cNvPr id="7" name="Group 6"/>
            <p:cNvGrpSpPr/>
            <p:nvPr/>
          </p:nvGrpSpPr>
          <p:grpSpPr>
            <a:xfrm>
              <a:off x="1107567" y="1973621"/>
              <a:ext cx="3680457" cy="3615619"/>
              <a:chOff x="1107567" y="1973621"/>
              <a:chExt cx="3680457" cy="361561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615" y="1973621"/>
                <a:ext cx="3672409" cy="361561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07567" y="2926685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Comic Sans MS"/>
                    <a:cs typeface="Comic Sans MS"/>
                  </a:rPr>
                  <a:t>The </a:t>
                </a:r>
                <a:r>
                  <a:rPr lang="en-US" sz="1800" dirty="0">
                    <a:latin typeface="Comic Sans MS"/>
                    <a:cs typeface="Comic Sans MS"/>
                  </a:rPr>
                  <a:t>A</a:t>
                </a:r>
                <a:r>
                  <a:rPr lang="en-US" sz="1800" dirty="0" smtClean="0">
                    <a:latin typeface="Comic Sans MS"/>
                    <a:cs typeface="Comic Sans MS"/>
                  </a:rPr>
                  <a:t>nimal School</a:t>
                </a:r>
                <a:endParaRPr lang="en-US" sz="1800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21235415">
              <a:off x="3468576" y="4156983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Comic Sans MS"/>
                  <a:cs typeface="Comic Sans MS"/>
                </a:rPr>
                <a:t>Class Winner</a:t>
              </a:r>
              <a:endParaRPr lang="en-US" sz="1000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4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strategy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800236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6" name="Group 5"/>
          <p:cNvGrpSpPr/>
          <p:nvPr/>
        </p:nvGrpSpPr>
        <p:grpSpPr>
          <a:xfrm rot="3600000">
            <a:off x="2210304" y="3676135"/>
            <a:ext cx="4738409" cy="212343"/>
            <a:chOff x="2207481" y="3672432"/>
            <a:chExt cx="4738409" cy="21234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5380" y="3698760"/>
              <a:ext cx="2268264" cy="179999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3698760"/>
              <a:ext cx="2268264" cy="179999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2207481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Analyze present situation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>
              <a:off x="4923034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dirty="0" smtClean="0">
                  <a:solidFill>
                    <a:srgbClr val="FFFFFF"/>
                  </a:solidFill>
                  <a:latin typeface="Tahoma"/>
                  <a:cs typeface="Tahoma"/>
                  <a:sym typeface="Sb 2Stone Sans Semibold" charset="0"/>
                </a:rPr>
                <a:t>Set goals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2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training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800236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55063" y="1413105"/>
            <a:ext cx="212343" cy="4738408"/>
            <a:chOff x="4455063" y="1413105"/>
            <a:chExt cx="212343" cy="4738408"/>
          </a:xfrm>
        </p:grpSpPr>
        <p:sp>
          <p:nvSpPr>
            <p:cNvPr id="35" name="Rectangle 34"/>
            <p:cNvSpPr/>
            <p:nvPr/>
          </p:nvSpPr>
          <p:spPr bwMode="auto">
            <a:xfrm rot="5400000">
              <a:off x="3435221" y="2555134"/>
              <a:ext cx="2268264" cy="179999"/>
            </a:xfrm>
            <a:prstGeom prst="rect">
              <a:avLst/>
            </a:prstGeom>
            <a:solidFill>
              <a:srgbClr val="00A7ED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5400000">
              <a:off x="3435221" y="4821754"/>
              <a:ext cx="2268264" cy="179999"/>
            </a:xfrm>
            <a:prstGeom prst="rect">
              <a:avLst/>
            </a:prstGeom>
            <a:solidFill>
              <a:srgbClr val="E6398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 rot="16200000">
              <a:off x="3549807" y="2318361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Teach the principles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 rot="16200000">
              <a:off x="3549807" y="5033913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  <a:latin typeface="Tahoma"/>
                  <a:cs typeface="Tahoma"/>
                  <a:sym typeface="Sb 2Stone Sans Semibold" charset="0"/>
                </a:rPr>
                <a:t>Model the principles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7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7"/>
          <p:cNvSpPr>
            <a:spLocks noChangeAspect="1"/>
          </p:cNvSpPr>
          <p:nvPr/>
        </p:nvSpPr>
        <p:spPr bwMode="auto">
          <a:xfrm rot="21589263">
            <a:off x="4917919" y="369216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Cast a vision</a:t>
            </a:r>
          </a:p>
        </p:txBody>
      </p:sp>
      <p:sp>
        <p:nvSpPr>
          <p:cNvPr id="69" name="Rectangle 8"/>
          <p:cNvSpPr>
            <a:spLocks noChangeAspect="1"/>
          </p:cNvSpPr>
          <p:nvPr/>
        </p:nvSpPr>
        <p:spPr bwMode="auto">
          <a:xfrm rot="10795635">
            <a:off x="2243422" y="3714221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Release vision of others</a:t>
            </a:r>
          </a:p>
        </p:txBody>
      </p:sp>
      <p:sp>
        <p:nvSpPr>
          <p:cNvPr id="70" name="Rectangle 9"/>
          <p:cNvSpPr>
            <a:spLocks noChangeAspect="1"/>
          </p:cNvSpPr>
          <p:nvPr/>
        </p:nvSpPr>
        <p:spPr bwMode="auto">
          <a:xfrm rot="3582060">
            <a:off x="4244651" y="481974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Set goals</a:t>
            </a:r>
          </a:p>
        </p:txBody>
      </p:sp>
      <p:sp>
        <p:nvSpPr>
          <p:cNvPr id="71" name="Rectangle 10"/>
          <p:cNvSpPr>
            <a:spLocks noChangeAspect="1"/>
          </p:cNvSpPr>
          <p:nvPr/>
        </p:nvSpPr>
        <p:spPr bwMode="auto">
          <a:xfrm rot="14401581">
            <a:off x="2889154" y="2521307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Analyze present situation</a:t>
            </a:r>
          </a:p>
        </p:txBody>
      </p:sp>
      <p:sp>
        <p:nvSpPr>
          <p:cNvPr id="72" name="Rectangle 11"/>
          <p:cNvSpPr>
            <a:spLocks noChangeAspect="1"/>
          </p:cNvSpPr>
          <p:nvPr/>
        </p:nvSpPr>
        <p:spPr bwMode="auto">
          <a:xfrm rot="7234153">
            <a:off x="2895811" y="4815808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Advocate bold moves</a:t>
            </a:r>
          </a:p>
        </p:txBody>
      </p:sp>
      <p:sp>
        <p:nvSpPr>
          <p:cNvPr id="73" name="Rectangle 12"/>
          <p:cNvSpPr>
            <a:spLocks noChangeAspect="1"/>
          </p:cNvSpPr>
          <p:nvPr/>
        </p:nvSpPr>
        <p:spPr bwMode="auto">
          <a:xfrm rot="17999279">
            <a:off x="4255180" y="2508142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Nurture steady progress</a:t>
            </a:r>
          </a:p>
        </p:txBody>
      </p:sp>
      <p:sp>
        <p:nvSpPr>
          <p:cNvPr id="74" name="Rectangle 13"/>
          <p:cNvSpPr>
            <a:spLocks noChangeAspect="1"/>
          </p:cNvSpPr>
          <p:nvPr/>
        </p:nvSpPr>
        <p:spPr bwMode="auto">
          <a:xfrm rot="12593291">
            <a:off x="2398487" y="303540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Assess weaknesses</a:t>
            </a:r>
          </a:p>
        </p:txBody>
      </p:sp>
      <p:sp>
        <p:nvSpPr>
          <p:cNvPr id="75" name="Rectangle 15"/>
          <p:cNvSpPr>
            <a:spLocks noChangeAspect="1"/>
          </p:cNvSpPr>
          <p:nvPr/>
        </p:nvSpPr>
        <p:spPr bwMode="auto">
          <a:xfrm rot="5400000">
            <a:off x="3574553" y="5008213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Model the principles</a:t>
            </a:r>
          </a:p>
        </p:txBody>
      </p:sp>
      <p:sp>
        <p:nvSpPr>
          <p:cNvPr id="76" name="Rectangle 14"/>
          <p:cNvSpPr>
            <a:spLocks noChangeAspect="1"/>
          </p:cNvSpPr>
          <p:nvPr/>
        </p:nvSpPr>
        <p:spPr bwMode="auto">
          <a:xfrm rot="19798740">
            <a:off x="4742386" y="3011080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Sb 2Stone Sans Semibold" charset="0"/>
              </a:rPr>
              <a:t>Learn from mistakes</a:t>
            </a:r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two wings of progression</a:t>
            </a:r>
            <a:endParaRPr lang="en-US" sz="3400" dirty="0"/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9003112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792078">
            <a:off x="4735994" y="4347323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6" name="Group 5"/>
          <p:cNvGrpSpPr/>
          <p:nvPr/>
        </p:nvGrpSpPr>
        <p:grpSpPr>
          <a:xfrm rot="18060000">
            <a:off x="2198344" y="3663296"/>
            <a:ext cx="4738409" cy="212343"/>
            <a:chOff x="2207481" y="3672432"/>
            <a:chExt cx="4738409" cy="212343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5380" y="3698760"/>
              <a:ext cx="2268264" cy="179999"/>
            </a:xfrm>
            <a:prstGeom prst="rect">
              <a:avLst/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3698760"/>
              <a:ext cx="2268264" cy="179999"/>
            </a:xfrm>
            <a:prstGeom prst="rect">
              <a:avLst/>
            </a:prstGeom>
            <a:solidFill>
              <a:srgbClr val="118DE4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800" b="0" i="0" u="none" strike="noStrike" cap="none" normalizeH="0" baseline="0">
                <a:ln>
                  <a:noFill/>
                </a:ln>
                <a:solidFill>
                  <a:srgbClr val="414141"/>
                </a:solidFill>
                <a:effectLst/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  <p:sp>
          <p:nvSpPr>
            <p:cNvPr id="33" name="Rectangle 16"/>
            <p:cNvSpPr>
              <a:spLocks/>
            </p:cNvSpPr>
            <p:nvPr/>
          </p:nvSpPr>
          <p:spPr bwMode="auto">
            <a:xfrm>
              <a:off x="2207481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Advocate bold moves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  <p:sp>
          <p:nvSpPr>
            <p:cNvPr id="34" name="Rectangle 17"/>
            <p:cNvSpPr>
              <a:spLocks/>
            </p:cNvSpPr>
            <p:nvPr/>
          </p:nvSpPr>
          <p:spPr bwMode="auto">
            <a:xfrm>
              <a:off x="4923034" y="3672432"/>
              <a:ext cx="2022856" cy="21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200" dirty="0" smtClean="0">
                  <a:solidFill>
                    <a:srgbClr val="FFFFFF"/>
                  </a:solidFill>
                  <a:latin typeface="Tahoma"/>
                  <a:ea typeface="ＭＳ Ｐゴシック" charset="0"/>
                  <a:cs typeface="Tahoma"/>
                  <a:sym typeface="Sb 2Stone Sans Semibold" charset="0"/>
                </a:rPr>
                <a:t>Nurture steady progress</a:t>
              </a:r>
              <a:endParaRPr lang="en-US" sz="1200" dirty="0">
                <a:solidFill>
                  <a:srgbClr val="FFFFFF"/>
                </a:solidFill>
                <a:latin typeface="Tahoma"/>
                <a:ea typeface="ＭＳ Ｐゴシック" charset="0"/>
                <a:cs typeface="Tahoma"/>
                <a:sym typeface="Sb 2Stone Sans Semi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38" name="Picture 3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40" name="TextBox 39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1" name="TextBox 40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42" name="TextBox 41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5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What Spiritual Change Talk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is all about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537503" y="2788233"/>
            <a:ext cx="2041963" cy="2039095"/>
            <a:chOff x="3537503" y="2788233"/>
            <a:chExt cx="2041963" cy="2039095"/>
          </a:xfrm>
        </p:grpSpPr>
        <p:sp>
          <p:nvSpPr>
            <p:cNvPr id="61" name="TextBox 60"/>
            <p:cNvSpPr txBox="1">
              <a:spLocks noChangeAspect="1"/>
            </p:cNvSpPr>
            <p:nvPr/>
          </p:nvSpPr>
          <p:spPr>
            <a:xfrm rot="7202245">
              <a:off x="3537386" y="2804666"/>
              <a:ext cx="2016000" cy="2015765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Tahoma"/>
                  <a:cs typeface="Tahoma"/>
                </a:rPr>
                <a:t>application</a:t>
              </a: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3563466" y="2811559"/>
              <a:ext cx="2016000" cy="2015769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Tahoma"/>
                  <a:cs typeface="Tahoma"/>
                </a:rPr>
                <a:t>information</a:t>
              </a: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 rot="14431812">
              <a:off x="3560149" y="2788350"/>
              <a:ext cx="2016000" cy="2015766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Tahoma"/>
                  <a:cs typeface="Tahoma"/>
                </a:rPr>
                <a:t>transformation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2522" y="1541200"/>
            <a:ext cx="4500000" cy="4500000"/>
            <a:chOff x="2322522" y="1541200"/>
            <a:chExt cx="4500000" cy="4500000"/>
          </a:xfrm>
        </p:grpSpPr>
        <p:grpSp>
          <p:nvGrpSpPr>
            <p:cNvPr id="7" name="Group 6"/>
            <p:cNvGrpSpPr/>
            <p:nvPr/>
          </p:nvGrpSpPr>
          <p:grpSpPr>
            <a:xfrm>
              <a:off x="2322522" y="1541200"/>
              <a:ext cx="4500000" cy="4500000"/>
              <a:chOff x="2322522" y="1541200"/>
              <a:chExt cx="4500000" cy="4500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22522" y="1541200"/>
                <a:ext cx="4500000" cy="4500000"/>
                <a:chOff x="2322522" y="1541200"/>
                <a:chExt cx="4500000" cy="4500000"/>
              </a:xfrm>
            </p:grpSpPr>
            <p:sp>
              <p:nvSpPr>
                <p:cNvPr id="50" name="Donut 49"/>
                <p:cNvSpPr/>
                <p:nvPr/>
              </p:nvSpPr>
              <p:spPr bwMode="auto">
                <a:xfrm>
                  <a:off x="2322522" y="1541200"/>
                  <a:ext cx="4500000" cy="4500000"/>
                </a:xfrm>
                <a:prstGeom prst="donut">
                  <a:avLst>
                    <a:gd name="adj" fmla="val 7474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1" name="Half Frame 50"/>
                <p:cNvSpPr>
                  <a:spLocks noChangeAspect="1"/>
                </p:cNvSpPr>
                <p:nvPr/>
              </p:nvSpPr>
              <p:spPr bwMode="auto">
                <a:xfrm rot="8100000" flipV="1">
                  <a:off x="2374097" y="3811758"/>
                  <a:ext cx="248469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2" name="Half Frame 51"/>
                <p:cNvSpPr>
                  <a:spLocks noChangeAspect="1"/>
                </p:cNvSpPr>
                <p:nvPr/>
              </p:nvSpPr>
              <p:spPr bwMode="auto">
                <a:xfrm rot="11700000" flipV="1">
                  <a:off x="3330509" y="1908513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4" name="Half Frame 53"/>
                <p:cNvSpPr>
                  <a:spLocks noChangeAspect="1"/>
                </p:cNvSpPr>
                <p:nvPr/>
              </p:nvSpPr>
              <p:spPr bwMode="auto">
                <a:xfrm rot="11700000" flipH="1">
                  <a:off x="5549239" y="5437265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5" name="Half Frame 54"/>
                <p:cNvSpPr>
                  <a:spLocks noChangeAspect="1"/>
                </p:cNvSpPr>
                <p:nvPr/>
              </p:nvSpPr>
              <p:spPr bwMode="auto">
                <a:xfrm rot="15300000" flipH="1">
                  <a:off x="3523869" y="5532714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6" name="Half Frame 55"/>
                <p:cNvSpPr>
                  <a:spLocks noChangeAspect="1"/>
                </p:cNvSpPr>
                <p:nvPr/>
              </p:nvSpPr>
              <p:spPr bwMode="auto">
                <a:xfrm rot="15300000" flipV="1">
                  <a:off x="5493035" y="1858274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0" name="TextBox 29"/>
                <p:cNvSpPr txBox="1">
                  <a:spLocks noChangeAspect="1"/>
                </p:cNvSpPr>
                <p:nvPr/>
              </p:nvSpPr>
              <p:spPr bwMode="auto">
                <a:xfrm>
                  <a:off x="2512661" y="1748852"/>
                  <a:ext cx="4127450" cy="4126990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Test</a:t>
                  </a: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2515602" y="1705752"/>
                  <a:ext cx="4129265" cy="4128805"/>
                  <a:chOff x="6972507" y="3066713"/>
                  <a:chExt cx="7201988" cy="7201186"/>
                </a:xfrm>
              </p:grpSpPr>
              <p:sp>
                <p:nvSpPr>
                  <p:cNvPr id="48" name="TextBox 47"/>
                  <p:cNvSpPr txBox="1">
                    <a:spLocks noChangeAspect="1"/>
                  </p:cNvSpPr>
                  <p:nvPr/>
                </p:nvSpPr>
                <p:spPr bwMode="auto">
                  <a:xfrm rot="17820855">
                    <a:off x="7030252" y="3067348"/>
                    <a:ext cx="7094452" cy="7093662"/>
                  </a:xfrm>
                  <a:prstGeom prst="rect">
                    <a:avLst/>
                  </a:prstGeom>
                  <a:noFill/>
                </p:spPr>
                <p:txBody>
                  <a:bodyPr spcFirstLastPara="1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dirty="0">
                        <a:solidFill>
                          <a:srgbClr val="FFFFFF"/>
                        </a:solidFill>
                        <a:latin typeface="Tahoma"/>
                        <a:cs typeface="Tahoma"/>
                      </a:rPr>
                      <a:t>Perceive</a:t>
                    </a:r>
                  </a:p>
                </p:txBody>
              </p:sp>
              <p:sp>
                <p:nvSpPr>
                  <p:cNvPr id="49" name="TextBox 48"/>
                  <p:cNvSpPr txBox="1">
                    <a:spLocks noChangeAspect="1"/>
                  </p:cNvSpPr>
                  <p:nvPr/>
                </p:nvSpPr>
                <p:spPr bwMode="auto">
                  <a:xfrm rot="10800000">
                    <a:off x="6972507" y="3066713"/>
                    <a:ext cx="7201988" cy="7201186"/>
                  </a:xfrm>
                  <a:prstGeom prst="rect">
                    <a:avLst/>
                  </a:prstGeom>
                  <a:noFill/>
                </p:spPr>
                <p:txBody>
                  <a:bodyPr spcFirstLastPara="1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dirty="0">
                        <a:solidFill>
                          <a:srgbClr val="FFFFFF"/>
                        </a:solidFill>
                        <a:latin typeface="Tahoma"/>
                        <a:cs typeface="Tahoma"/>
                      </a:rPr>
                      <a:t>Do</a:t>
                    </a:r>
                  </a:p>
                </p:txBody>
              </p:sp>
            </p:grpSp>
            <p:sp>
              <p:nvSpPr>
                <p:cNvPr id="47" name="TextBox 46"/>
                <p:cNvSpPr txBox="1">
                  <a:spLocks noChangeAspect="1"/>
                </p:cNvSpPr>
                <p:nvPr/>
              </p:nvSpPr>
              <p:spPr bwMode="auto">
                <a:xfrm rot="7214081">
                  <a:off x="2476886" y="1762016"/>
                  <a:ext cx="4123862" cy="4123403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Plan</a:t>
                  </a:r>
                </a:p>
              </p:txBody>
            </p:sp>
            <p:sp>
              <p:nvSpPr>
                <p:cNvPr id="32" name="TextBox 31"/>
                <p:cNvSpPr txBox="1">
                  <a:spLocks noChangeAspect="1"/>
                </p:cNvSpPr>
                <p:nvPr/>
              </p:nvSpPr>
              <p:spPr bwMode="auto">
                <a:xfrm rot="14141314">
                  <a:off x="2472046" y="1649474"/>
                  <a:ext cx="4159352" cy="4158888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 smtClean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Experience</a:t>
                  </a:r>
                  <a:endParaRPr lang="en-US" sz="2200" b="1" dirty="0">
                    <a:solidFill>
                      <a:srgbClr val="FFFFFF"/>
                    </a:solidFill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44" name="TextBox 43"/>
              <p:cNvSpPr txBox="1">
                <a:spLocks noChangeAspect="1"/>
              </p:cNvSpPr>
              <p:nvPr/>
            </p:nvSpPr>
            <p:spPr bwMode="auto">
              <a:xfrm rot="3636959">
                <a:off x="2564630" y="1783366"/>
                <a:ext cx="4076387" cy="4075933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Tahoma"/>
                    <a:cs typeface="Tahoma"/>
                  </a:rPr>
                  <a:t>Understand</a:t>
                </a:r>
              </a:p>
            </p:txBody>
          </p:sp>
        </p:grpSp>
        <p:sp>
          <p:nvSpPr>
            <p:cNvPr id="53" name="Half Frame 52"/>
            <p:cNvSpPr>
              <a:spLocks noChangeAspect="1"/>
            </p:cNvSpPr>
            <p:nvPr/>
          </p:nvSpPr>
          <p:spPr bwMode="auto">
            <a:xfrm rot="13500000">
              <a:off x="6533426" y="3664878"/>
              <a:ext cx="248469" cy="247687"/>
            </a:xfrm>
            <a:prstGeom prst="halfFrame">
              <a:avLst>
                <a:gd name="adj1" fmla="val 13291"/>
                <a:gd name="adj2" fmla="val 1329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200" b="1" dirty="0">
                <a:latin typeface="Tahoma"/>
                <a:cs typeface="Tahoma"/>
              </a:endParaRPr>
            </a:p>
          </p:txBody>
        </p:sp>
      </p:grpSp>
      <p:pic>
        <p:nvPicPr>
          <p:cNvPr id="10" name="Picture 9" descr="yellow 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3" y="2132856"/>
            <a:ext cx="3316451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What Spiritual Change Talk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is all about</a:t>
            </a:r>
            <a:endParaRPr lang="en-US" sz="3400" dirty="0"/>
          </a:p>
        </p:txBody>
      </p:sp>
      <p:pic>
        <p:nvPicPr>
          <p:cNvPr id="27" name="Picture 3" descr="P6-Waggon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46" y="1610374"/>
            <a:ext cx="8075050" cy="462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What Spiritual Change Talk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is all about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322522" y="1541200"/>
            <a:ext cx="4500000" cy="4500000"/>
            <a:chOff x="2322522" y="1541200"/>
            <a:chExt cx="4500000" cy="4500000"/>
          </a:xfrm>
          <a:effectLst/>
        </p:grpSpPr>
        <p:grpSp>
          <p:nvGrpSpPr>
            <p:cNvPr id="7" name="Group 6"/>
            <p:cNvGrpSpPr/>
            <p:nvPr/>
          </p:nvGrpSpPr>
          <p:grpSpPr>
            <a:xfrm>
              <a:off x="2322522" y="1541200"/>
              <a:ext cx="4500000" cy="4500000"/>
              <a:chOff x="2322522" y="1541200"/>
              <a:chExt cx="4500000" cy="4500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22522" y="1541200"/>
                <a:ext cx="4500000" cy="4500000"/>
                <a:chOff x="2322522" y="1541200"/>
                <a:chExt cx="4500000" cy="4500000"/>
              </a:xfrm>
            </p:grpSpPr>
            <p:sp>
              <p:nvSpPr>
                <p:cNvPr id="50" name="Donut 49"/>
                <p:cNvSpPr/>
                <p:nvPr/>
              </p:nvSpPr>
              <p:spPr bwMode="auto">
                <a:xfrm>
                  <a:off x="2322522" y="1541200"/>
                  <a:ext cx="4500000" cy="4500000"/>
                </a:xfrm>
                <a:prstGeom prst="donut">
                  <a:avLst>
                    <a:gd name="adj" fmla="val 7474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1" name="Half Frame 50"/>
                <p:cNvSpPr>
                  <a:spLocks noChangeAspect="1"/>
                </p:cNvSpPr>
                <p:nvPr/>
              </p:nvSpPr>
              <p:spPr bwMode="auto">
                <a:xfrm rot="8100000" flipV="1">
                  <a:off x="2374097" y="3811758"/>
                  <a:ext cx="248469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2" name="Half Frame 51"/>
                <p:cNvSpPr>
                  <a:spLocks noChangeAspect="1"/>
                </p:cNvSpPr>
                <p:nvPr/>
              </p:nvSpPr>
              <p:spPr bwMode="auto">
                <a:xfrm rot="11700000" flipV="1">
                  <a:off x="3330509" y="1908513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4" name="Half Frame 53"/>
                <p:cNvSpPr>
                  <a:spLocks noChangeAspect="1"/>
                </p:cNvSpPr>
                <p:nvPr/>
              </p:nvSpPr>
              <p:spPr bwMode="auto">
                <a:xfrm rot="11700000" flipH="1">
                  <a:off x="5549239" y="5437265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5" name="Half Frame 54"/>
                <p:cNvSpPr>
                  <a:spLocks noChangeAspect="1"/>
                </p:cNvSpPr>
                <p:nvPr/>
              </p:nvSpPr>
              <p:spPr bwMode="auto">
                <a:xfrm rot="15300000" flipH="1">
                  <a:off x="3523869" y="5532714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>
                    <a:latin typeface="Tahoma"/>
                    <a:cs typeface="Tahoma"/>
                  </a:endParaRPr>
                </a:p>
              </p:txBody>
            </p:sp>
            <p:sp>
              <p:nvSpPr>
                <p:cNvPr id="56" name="Half Frame 55"/>
                <p:cNvSpPr>
                  <a:spLocks noChangeAspect="1"/>
                </p:cNvSpPr>
                <p:nvPr/>
              </p:nvSpPr>
              <p:spPr bwMode="auto">
                <a:xfrm rot="15300000" flipV="1">
                  <a:off x="5493035" y="1858274"/>
                  <a:ext cx="248468" cy="247687"/>
                </a:xfrm>
                <a:prstGeom prst="halfFrame">
                  <a:avLst>
                    <a:gd name="adj1" fmla="val 13291"/>
                    <a:gd name="adj2" fmla="val 1329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 sz="2200" b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30" name="TextBox 29"/>
                <p:cNvSpPr txBox="1">
                  <a:spLocks noChangeAspect="1"/>
                </p:cNvSpPr>
                <p:nvPr/>
              </p:nvSpPr>
              <p:spPr bwMode="auto">
                <a:xfrm>
                  <a:off x="2512661" y="1748852"/>
                  <a:ext cx="4127450" cy="4126990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Test</a:t>
                  </a: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2515602" y="1705752"/>
                  <a:ext cx="4129265" cy="4128805"/>
                  <a:chOff x="6972507" y="3066713"/>
                  <a:chExt cx="7201988" cy="7201186"/>
                </a:xfrm>
              </p:grpSpPr>
              <p:sp>
                <p:nvSpPr>
                  <p:cNvPr id="48" name="TextBox 47"/>
                  <p:cNvSpPr txBox="1">
                    <a:spLocks noChangeAspect="1"/>
                  </p:cNvSpPr>
                  <p:nvPr/>
                </p:nvSpPr>
                <p:spPr bwMode="auto">
                  <a:xfrm rot="17820855">
                    <a:off x="7030252" y="3067348"/>
                    <a:ext cx="7094452" cy="7093662"/>
                  </a:xfrm>
                  <a:prstGeom prst="rect">
                    <a:avLst/>
                  </a:prstGeom>
                  <a:noFill/>
                </p:spPr>
                <p:txBody>
                  <a:bodyPr spcFirstLastPara="1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dirty="0">
                        <a:solidFill>
                          <a:srgbClr val="FFFFFF"/>
                        </a:solidFill>
                        <a:latin typeface="Tahoma"/>
                        <a:cs typeface="Tahoma"/>
                      </a:rPr>
                      <a:t>Perceive</a:t>
                    </a:r>
                  </a:p>
                </p:txBody>
              </p:sp>
              <p:sp>
                <p:nvSpPr>
                  <p:cNvPr id="49" name="TextBox 48"/>
                  <p:cNvSpPr txBox="1">
                    <a:spLocks noChangeAspect="1"/>
                  </p:cNvSpPr>
                  <p:nvPr/>
                </p:nvSpPr>
                <p:spPr bwMode="auto">
                  <a:xfrm rot="10800000">
                    <a:off x="6972507" y="3066713"/>
                    <a:ext cx="7201988" cy="7201186"/>
                  </a:xfrm>
                  <a:prstGeom prst="rect">
                    <a:avLst/>
                  </a:prstGeom>
                  <a:noFill/>
                </p:spPr>
                <p:txBody>
                  <a:bodyPr spcFirstLastPara="1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200" b="1" dirty="0">
                        <a:solidFill>
                          <a:srgbClr val="FFFFFF"/>
                        </a:solidFill>
                        <a:latin typeface="Tahoma"/>
                        <a:cs typeface="Tahoma"/>
                      </a:rPr>
                      <a:t>Do</a:t>
                    </a:r>
                  </a:p>
                </p:txBody>
              </p:sp>
            </p:grpSp>
            <p:sp>
              <p:nvSpPr>
                <p:cNvPr id="47" name="TextBox 46"/>
                <p:cNvSpPr txBox="1">
                  <a:spLocks noChangeAspect="1"/>
                </p:cNvSpPr>
                <p:nvPr/>
              </p:nvSpPr>
              <p:spPr bwMode="auto">
                <a:xfrm rot="7214081">
                  <a:off x="2476886" y="1762016"/>
                  <a:ext cx="4123862" cy="4123403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Plan</a:t>
                  </a:r>
                </a:p>
              </p:txBody>
            </p:sp>
            <p:sp>
              <p:nvSpPr>
                <p:cNvPr id="32" name="TextBox 31"/>
                <p:cNvSpPr txBox="1">
                  <a:spLocks noChangeAspect="1"/>
                </p:cNvSpPr>
                <p:nvPr/>
              </p:nvSpPr>
              <p:spPr bwMode="auto">
                <a:xfrm rot="14141314">
                  <a:off x="2472046" y="1649474"/>
                  <a:ext cx="4159352" cy="4158888"/>
                </a:xfrm>
                <a:prstGeom prst="rect">
                  <a:avLst/>
                </a:prstGeom>
                <a:noFill/>
              </p:spPr>
              <p:txBody>
                <a:bodyPr spcFirstLastPara="1">
                  <a:prstTxWarp prst="textArchUp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200" b="1" dirty="0" smtClean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Experience</a:t>
                  </a:r>
                  <a:endParaRPr lang="en-US" sz="2200" b="1" dirty="0">
                    <a:solidFill>
                      <a:srgbClr val="FFFFFF"/>
                    </a:solidFill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44" name="TextBox 43"/>
              <p:cNvSpPr txBox="1">
                <a:spLocks noChangeAspect="1"/>
              </p:cNvSpPr>
              <p:nvPr/>
            </p:nvSpPr>
            <p:spPr bwMode="auto">
              <a:xfrm rot="3636959">
                <a:off x="2564630" y="1783366"/>
                <a:ext cx="4076387" cy="4075933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rgbClr val="FFFFFF"/>
                    </a:solidFill>
                    <a:latin typeface="Tahoma"/>
                    <a:cs typeface="Tahoma"/>
                  </a:rPr>
                  <a:t>Understand</a:t>
                </a:r>
              </a:p>
            </p:txBody>
          </p:sp>
        </p:grpSp>
        <p:sp>
          <p:nvSpPr>
            <p:cNvPr id="53" name="Half Frame 52"/>
            <p:cNvSpPr>
              <a:spLocks noChangeAspect="1"/>
            </p:cNvSpPr>
            <p:nvPr/>
          </p:nvSpPr>
          <p:spPr bwMode="auto">
            <a:xfrm rot="13500000">
              <a:off x="6533426" y="3664878"/>
              <a:ext cx="248469" cy="247687"/>
            </a:xfrm>
            <a:prstGeom prst="halfFrame">
              <a:avLst>
                <a:gd name="adj1" fmla="val 13291"/>
                <a:gd name="adj2" fmla="val 1329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2200" b="1" dirty="0">
                <a:latin typeface="Tahoma"/>
                <a:cs typeface="Tahoma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03328" y="2643474"/>
            <a:ext cx="1441129" cy="1091764"/>
            <a:chOff x="2315072" y="4363244"/>
            <a:chExt cx="2376264" cy="1800200"/>
          </a:xfrm>
          <a:effectLst/>
        </p:grpSpPr>
        <p:sp>
          <p:nvSpPr>
            <p:cNvPr id="33" name="Oval 32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15072" y="4797961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Vision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71900" y="3410527"/>
            <a:ext cx="180020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Trainee’s growth</a:t>
            </a:r>
            <a:endParaRPr lang="en-US" sz="1800" b="1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Vision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solidFill>
                    <a:schemeClr val="bg1"/>
                  </a:solidFill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solidFill>
                    <a:schemeClr val="bg1"/>
                  </a:solidFill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solidFill>
                    <a:schemeClr val="bg1"/>
                  </a:solidFill>
                  <a:latin typeface="Tahoma"/>
                  <a:cs typeface="Tahoma"/>
                </a:rPr>
                <a:t>mentation </a:t>
              </a: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EC5F28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60" name="Left Arrow 59"/>
          <p:cNvSpPr>
            <a:spLocks noChangeAspect="1"/>
          </p:cNvSpPr>
          <p:nvPr/>
        </p:nvSpPr>
        <p:spPr bwMode="auto">
          <a:xfrm rot="1804195">
            <a:off x="4067944" y="3397212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Understand</a:t>
            </a:r>
          </a:p>
        </p:txBody>
      </p: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EC5F28"/>
                </a:solidFill>
                <a:latin typeface="Tahoma"/>
                <a:cs typeface="Tahoma"/>
              </a:rPr>
              <a:t>Perceive</a:t>
            </a:r>
          </a:p>
        </p:txBody>
      </p:sp>
    </p:spTree>
    <p:extLst>
      <p:ext uri="{BB962C8B-B14F-4D97-AF65-F5344CB8AC3E}">
        <p14:creationId xmlns:p14="http://schemas.microsoft.com/office/powerpoint/2010/main" val="19270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554252" y="2403145"/>
            <a:ext cx="2033571" cy="2701563"/>
            <a:chOff x="126" y="69"/>
            <a:chExt cx="2988" cy="3309"/>
          </a:xfrm>
        </p:grpSpPr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26" y="2341"/>
              <a:ext cx="8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A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2258" y="2341"/>
              <a:ext cx="789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B</a:t>
              </a:r>
            </a:p>
          </p:txBody>
        </p:sp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38" y="69"/>
              <a:ext cx="75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C</a:t>
              </a:r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2254" y="69"/>
              <a:ext cx="86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4833" y="1052737"/>
            <a:ext cx="1925557" cy="5121860"/>
            <a:chOff x="8504369" y="1420745"/>
            <a:chExt cx="4492967" cy="9959170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8504369" y="10661770"/>
              <a:ext cx="4492967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9335087" y="1420745"/>
              <a:ext cx="2809135" cy="143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 smtClean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  <a:p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10128243" y="2419028"/>
              <a:ext cx="1260000" cy="7848873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5616" y="3420924"/>
            <a:ext cx="7847999" cy="738664"/>
            <a:chOff x="3014193" y="5771554"/>
            <a:chExt cx="16576014" cy="143629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3014193" y="5771554"/>
              <a:ext cx="3355086" cy="14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</a:t>
              </a:r>
              <a: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/>
              </a:r>
              <a:b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empower”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5442287" y="6092526"/>
              <a:ext cx="414792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empower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10133029" y="2316106"/>
              <a:ext cx="1134864" cy="8288002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009FE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17" name="Rectangle 17"/>
          <p:cNvSpPr txBox="1">
            <a:spLocks noChangeArrowheads="1"/>
          </p:cNvSpPr>
          <p:nvPr/>
        </p:nvSpPr>
        <p:spPr bwMode="auto">
          <a:xfrm>
            <a:off x="2362200" y="-27384"/>
            <a:ext cx="6781800" cy="1143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 eaLnBrk="1" hangingPunct="1"/>
            <a:r>
              <a:rPr lang="en-AU" altLang="ja-JP" sz="3400" smtClean="0">
                <a:latin typeface="Georgia" charset="0"/>
                <a:ea typeface="ＭＳ Ｐゴシック" charset="0"/>
                <a:cs typeface="ＭＳ Ｐゴシック" charset="0"/>
              </a:rPr>
              <a:t>Empowering—or only powerful?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Experimentation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F3B21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Understand</a:t>
            </a:r>
          </a:p>
        </p:txBody>
      </p: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Perceive</a:t>
            </a:r>
          </a:p>
        </p:txBody>
      </p:sp>
      <p:sp>
        <p:nvSpPr>
          <p:cNvPr id="60" name="Left Arrow 59"/>
          <p:cNvSpPr>
            <a:spLocks noChangeAspect="1"/>
          </p:cNvSpPr>
          <p:nvPr/>
        </p:nvSpPr>
        <p:spPr bwMode="auto">
          <a:xfrm rot="5400000">
            <a:off x="4177484" y="3397212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EC5F28"/>
                </a:solidFill>
                <a:latin typeface="Tahoma"/>
                <a:cs typeface="Tahoma"/>
              </a:rPr>
              <a:t>Test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EC5F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1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Capacity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F3B21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Perceive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Test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EC5F28"/>
                </a:solidFill>
                <a:latin typeface="Tahoma"/>
                <a:cs typeface="Tahoma"/>
              </a:rPr>
              <a:t>Understand</a:t>
            </a:r>
          </a:p>
        </p:txBody>
      </p:sp>
      <p:sp>
        <p:nvSpPr>
          <p:cNvPr id="60" name="Left Arrow 59"/>
          <p:cNvSpPr>
            <a:spLocks noChangeAspect="1"/>
          </p:cNvSpPr>
          <p:nvPr/>
        </p:nvSpPr>
        <p:spPr bwMode="auto">
          <a:xfrm rot="8999331">
            <a:off x="4177484" y="3442892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EC5F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9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Strategy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F3B21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Perceive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Test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Understand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EC5F28"/>
                </a:solidFill>
                <a:latin typeface="Tahoma"/>
                <a:cs typeface="Tahoma"/>
              </a:rPr>
              <a:t>Plan</a:t>
            </a:r>
          </a:p>
        </p:txBody>
      </p:sp>
      <p:sp>
        <p:nvSpPr>
          <p:cNvPr id="60" name="Left Arrow 59"/>
          <p:cNvSpPr>
            <a:spLocks noChangeAspect="1"/>
          </p:cNvSpPr>
          <p:nvPr/>
        </p:nvSpPr>
        <p:spPr bwMode="auto">
          <a:xfrm rot="12598281">
            <a:off x="4177484" y="3470300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EC5F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0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Training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F3B21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BB80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solidFill>
                    <a:schemeClr val="bg1"/>
                  </a:solidFill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Perceive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Test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Understand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Plan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EC5F28"/>
                </a:solidFill>
                <a:latin typeface="Tahoma"/>
                <a:cs typeface="Tahoma"/>
              </a:rPr>
              <a:t>Do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EC5F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60" name="Left Arrow 59"/>
          <p:cNvSpPr>
            <a:spLocks noChangeAspect="1"/>
          </p:cNvSpPr>
          <p:nvPr/>
        </p:nvSpPr>
        <p:spPr bwMode="auto">
          <a:xfrm rot="16200000">
            <a:off x="4177484" y="3470300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Progression questions</a:t>
            </a:r>
            <a:endParaRPr lang="en-US" sz="3400" dirty="0"/>
          </a:p>
        </p:txBody>
      </p: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/>
          <p:cNvSpPr/>
          <p:nvPr/>
        </p:nvSpPr>
        <p:spPr bwMode="auto">
          <a:xfrm>
            <a:off x="2878010" y="2643474"/>
            <a:ext cx="1091764" cy="1091764"/>
          </a:xfrm>
          <a:prstGeom prst="ellipse">
            <a:avLst/>
          </a:prstGeom>
          <a:solidFill>
            <a:srgbClr val="F3B21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150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328" y="2907116"/>
            <a:ext cx="1441129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Vision </a:t>
            </a:r>
          </a:p>
          <a:p>
            <a:pPr algn="ctr">
              <a:defRPr/>
            </a:pPr>
            <a:r>
              <a:rPr lang="en-US" sz="1500" dirty="0">
                <a:latin typeface="Tahoma"/>
                <a:cs typeface="Tahoma"/>
              </a:rPr>
              <a:t>questions</a:t>
            </a:r>
          </a:p>
        </p:txBody>
      </p:sp>
      <p:sp>
        <p:nvSpPr>
          <p:cNvPr id="53" name="Half Frame 52"/>
          <p:cNvSpPr>
            <a:spLocks noChangeAspect="1"/>
          </p:cNvSpPr>
          <p:nvPr/>
        </p:nvSpPr>
        <p:spPr bwMode="auto">
          <a:xfrm rot="13500000">
            <a:off x="6533426" y="366487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2322522" y="1541200"/>
            <a:ext cx="4500000" cy="4500000"/>
          </a:xfrm>
          <a:prstGeom prst="donut">
            <a:avLst>
              <a:gd name="adj" fmla="val 7474"/>
            </a:avLst>
          </a:prstGeom>
          <a:solidFill>
            <a:srgbClr val="00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1" name="Half Frame 50"/>
          <p:cNvSpPr>
            <a:spLocks noChangeAspect="1"/>
          </p:cNvSpPr>
          <p:nvPr/>
        </p:nvSpPr>
        <p:spPr bwMode="auto">
          <a:xfrm rot="8100000" flipV="1">
            <a:off x="2374097" y="3811758"/>
            <a:ext cx="248469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2" name="Half Frame 51"/>
          <p:cNvSpPr>
            <a:spLocks noChangeAspect="1"/>
          </p:cNvSpPr>
          <p:nvPr/>
        </p:nvSpPr>
        <p:spPr bwMode="auto">
          <a:xfrm rot="11700000" flipV="1">
            <a:off x="3330509" y="1908513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4" name="Half Frame 53"/>
          <p:cNvSpPr>
            <a:spLocks noChangeAspect="1"/>
          </p:cNvSpPr>
          <p:nvPr/>
        </p:nvSpPr>
        <p:spPr bwMode="auto">
          <a:xfrm rot="11700000" flipH="1">
            <a:off x="5549239" y="5437265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5" name="Half Frame 54"/>
          <p:cNvSpPr>
            <a:spLocks noChangeAspect="1"/>
          </p:cNvSpPr>
          <p:nvPr/>
        </p:nvSpPr>
        <p:spPr bwMode="auto">
          <a:xfrm rot="15300000" flipH="1">
            <a:off x="3523869" y="553271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>
              <a:latin typeface="Tahoma"/>
              <a:cs typeface="Tahoma"/>
            </a:endParaRPr>
          </a:p>
        </p:txBody>
      </p:sp>
      <p:sp>
        <p:nvSpPr>
          <p:cNvPr id="56" name="Half Frame 55"/>
          <p:cNvSpPr>
            <a:spLocks noChangeAspect="1"/>
          </p:cNvSpPr>
          <p:nvPr/>
        </p:nvSpPr>
        <p:spPr bwMode="auto">
          <a:xfrm rot="15300000" flipV="1">
            <a:off x="5493035" y="1858274"/>
            <a:ext cx="248468" cy="247687"/>
          </a:xfrm>
          <a:prstGeom prst="halfFrame">
            <a:avLst>
              <a:gd name="adj1" fmla="val 13291"/>
              <a:gd name="adj2" fmla="val 13290"/>
            </a:avLst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algn="ctr">
              <a:defRPr/>
            </a:pP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 bwMode="auto">
          <a:xfrm rot="17820855">
            <a:off x="2548710" y="1706116"/>
            <a:ext cx="4067609" cy="40671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Perceive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 bwMode="auto">
          <a:xfrm>
            <a:off x="2512661" y="1748852"/>
            <a:ext cx="4127450" cy="412699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Test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53444" y="1915752"/>
            <a:ext cx="1441129" cy="1091764"/>
            <a:chOff x="2315072" y="4363244"/>
            <a:chExt cx="2376264" cy="1800200"/>
          </a:xfrm>
          <a:effectLst/>
        </p:grpSpPr>
        <p:sp>
          <p:nvSpPr>
            <p:cNvPr id="28" name="Oval 27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072" y="4616166"/>
              <a:ext cx="2376264" cy="1294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 err="1" smtClean="0">
                  <a:latin typeface="Tahoma"/>
                  <a:cs typeface="Tahoma"/>
                </a:rPr>
                <a:t>Experi</a:t>
              </a:r>
              <a:r>
                <a:rPr lang="en-US" sz="1500" dirty="0" smtClean="0">
                  <a:latin typeface="Tahoma"/>
                  <a:cs typeface="Tahoma"/>
                </a:rPr>
                <a:t>-</a:t>
              </a:r>
            </a:p>
            <a:p>
              <a:pPr algn="ctr">
                <a:defRPr/>
              </a:pPr>
              <a:r>
                <a:rPr lang="en-US" sz="1500" dirty="0" smtClean="0">
                  <a:latin typeface="Tahoma"/>
                  <a:cs typeface="Tahoma"/>
                </a:rPr>
                <a:t>mentation </a:t>
              </a: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 bwMode="auto">
          <a:xfrm rot="3636959">
            <a:off x="2564630" y="1783366"/>
            <a:ext cx="4076387" cy="40759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Understand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997539" y="2643474"/>
            <a:ext cx="1441129" cy="1091764"/>
            <a:chOff x="2334315" y="4363244"/>
            <a:chExt cx="2376264" cy="1800200"/>
          </a:xfrm>
          <a:effectLst/>
        </p:grpSpPr>
        <p:sp>
          <p:nvSpPr>
            <p:cNvPr id="57" name="Oval 56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Capacity 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7" name="TextBox 46"/>
          <p:cNvSpPr txBox="1">
            <a:spLocks noChangeAspect="1"/>
          </p:cNvSpPr>
          <p:nvPr/>
        </p:nvSpPr>
        <p:spPr bwMode="auto">
          <a:xfrm rot="7214081">
            <a:off x="2476886" y="1762016"/>
            <a:ext cx="4123862" cy="412340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Plan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68549" y="3909921"/>
            <a:ext cx="1441129" cy="1091764"/>
            <a:chOff x="2334315" y="4363244"/>
            <a:chExt cx="2376264" cy="1800200"/>
          </a:xfrm>
          <a:effectLst/>
        </p:grpSpPr>
        <p:sp>
          <p:nvSpPr>
            <p:cNvPr id="42" name="Oval 41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4315" y="4797963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Strategy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49" name="TextBox 48"/>
          <p:cNvSpPr txBox="1">
            <a:spLocks noChangeAspect="1"/>
          </p:cNvSpPr>
          <p:nvPr/>
        </p:nvSpPr>
        <p:spPr bwMode="auto">
          <a:xfrm rot="10800000">
            <a:off x="2515602" y="1705752"/>
            <a:ext cx="4129265" cy="412880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latin typeface="Tahoma"/>
                <a:cs typeface="Tahoma"/>
              </a:rPr>
              <a:t>Do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853444" y="4567988"/>
            <a:ext cx="1441129" cy="1091764"/>
            <a:chOff x="2334315" y="4363244"/>
            <a:chExt cx="2376264" cy="1800200"/>
          </a:xfrm>
          <a:effectLst/>
        </p:grpSpPr>
        <p:sp>
          <p:nvSpPr>
            <p:cNvPr id="39" name="Oval 38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F3B21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4315" y="4807417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Training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32" name="TextBox 31"/>
          <p:cNvSpPr txBox="1">
            <a:spLocks noChangeAspect="1"/>
          </p:cNvSpPr>
          <p:nvPr/>
        </p:nvSpPr>
        <p:spPr bwMode="auto">
          <a:xfrm rot="14141314">
            <a:off x="2472046" y="1649474"/>
            <a:ext cx="4159352" cy="41588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solidFill>
                  <a:srgbClr val="EC5F28"/>
                </a:solidFill>
                <a:latin typeface="Tahoma"/>
                <a:cs typeface="Tahoma"/>
              </a:rPr>
              <a:t>Experience</a:t>
            </a:r>
            <a:endParaRPr lang="en-US" sz="2200" b="1" dirty="0">
              <a:solidFill>
                <a:srgbClr val="EC5F28"/>
              </a:solidFill>
              <a:latin typeface="Tahoma"/>
              <a:cs typeface="Tahoma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761679" y="3892598"/>
            <a:ext cx="1441129" cy="1091764"/>
            <a:chOff x="2334315" y="4363244"/>
            <a:chExt cx="2376264" cy="1800200"/>
          </a:xfrm>
          <a:effectLst/>
        </p:grpSpPr>
        <p:sp>
          <p:nvSpPr>
            <p:cNvPr id="36" name="Oval 35"/>
            <p:cNvSpPr/>
            <p:nvPr/>
          </p:nvSpPr>
          <p:spPr bwMode="auto">
            <a:xfrm>
              <a:off x="2603104" y="4363244"/>
              <a:ext cx="1800200" cy="1800200"/>
            </a:xfrm>
            <a:prstGeom prst="ellipse">
              <a:avLst/>
            </a:prstGeom>
            <a:solidFill>
              <a:srgbClr val="EC5F2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4315" y="4798688"/>
              <a:ext cx="2376264" cy="9134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Progression</a:t>
              </a:r>
            </a:p>
            <a:p>
              <a:pPr algn="ctr">
                <a:defRPr/>
              </a:pPr>
              <a:r>
                <a:rPr lang="en-US" sz="1500" dirty="0">
                  <a:latin typeface="Tahoma"/>
                  <a:cs typeface="Tahoma"/>
                </a:rPr>
                <a:t>questions</a:t>
              </a:r>
            </a:p>
          </p:txBody>
        </p:sp>
      </p:grpSp>
      <p:sp>
        <p:nvSpPr>
          <p:cNvPr id="60" name="Left Arrow 59"/>
          <p:cNvSpPr>
            <a:spLocks noChangeAspect="1"/>
          </p:cNvSpPr>
          <p:nvPr/>
        </p:nvSpPr>
        <p:spPr bwMode="auto">
          <a:xfrm rot="19800998">
            <a:off x="4177484" y="3442892"/>
            <a:ext cx="791323" cy="683416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EC5F28"/>
          </a:solidFill>
          <a:ln>
            <a:noFill/>
          </a:ln>
          <a:effectLst>
            <a:outerShdw blurRad="88900" dist="88900" dir="2700000" algn="tl" rotWithShape="0">
              <a:srgbClr val="000000">
                <a:alpha val="57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800" b="0" i="0" u="none" strike="noStrike" cap="none" normalizeH="0" baseline="0">
              <a:ln>
                <a:noFill/>
              </a:ln>
              <a:solidFill>
                <a:srgbClr val="414141"/>
              </a:solidFill>
              <a:effectLst/>
              <a:latin typeface="Gill Sans Light" charset="0"/>
              <a:ea typeface="ヒラギノ角ゴ ProN W3" charset="0"/>
              <a:cs typeface="ヒラギノ角ゴ ProN W3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3073576"/>
            <a:ext cx="2088232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Small group and larger group volume discounts apply on the book.</a:t>
            </a:r>
            <a:endParaRPr lang="en-US" sz="18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3068960"/>
            <a:ext cx="2232248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Or you can get started straight away by taking the online </a:t>
            </a:r>
            <a:r>
              <a:rPr lang="en-US" sz="1800" dirty="0" err="1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eTest</a:t>
            </a:r>
            <a:r>
              <a:rPr lang="en-US" sz="18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.</a:t>
            </a:r>
            <a:endParaRPr lang="en-US" sz="18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6181854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Tahoma"/>
                <a:cs typeface="Tahoma"/>
                <a:sym typeface="B 2Stone Sans Bold" charset="0"/>
              </a:rPr>
              <a:t>See the web site for details.</a:t>
            </a:r>
            <a:endParaRPr lang="en-US" sz="1800" dirty="0">
              <a:solidFill>
                <a:srgbClr val="000000"/>
              </a:solidFill>
              <a:latin typeface="Tahoma"/>
              <a:cs typeface="Tahoma"/>
              <a:sym typeface="B 2Stone Sans Bold" charset="0"/>
            </a:endParaRPr>
          </a:p>
        </p:txBody>
      </p:sp>
      <p:pic>
        <p:nvPicPr>
          <p:cNvPr id="5" name="Picture 4" descr="Cover_Leadershi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339" r="755" b="559"/>
          <a:stretch/>
        </p:blipFill>
        <p:spPr>
          <a:xfrm>
            <a:off x="2843810" y="663304"/>
            <a:ext cx="3480671" cy="4925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reflection blurRad="6350" stA="52000" endA="300" endPos="2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554252" y="2403145"/>
            <a:ext cx="2033571" cy="2701563"/>
            <a:chOff x="126" y="69"/>
            <a:chExt cx="2988" cy="3309"/>
          </a:xfrm>
        </p:grpSpPr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26" y="2341"/>
              <a:ext cx="8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FC40E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A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2258" y="2341"/>
              <a:ext cx="789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B</a:t>
              </a:r>
            </a:p>
          </p:txBody>
        </p:sp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38" y="69"/>
              <a:ext cx="75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C</a:t>
              </a:r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2254" y="69"/>
              <a:ext cx="86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4833" y="1052737"/>
            <a:ext cx="1925557" cy="5121860"/>
            <a:chOff x="8504369" y="1420745"/>
            <a:chExt cx="4492967" cy="9959170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8504369" y="10661770"/>
              <a:ext cx="4492967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9335087" y="1420745"/>
              <a:ext cx="2809135" cy="143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lead</a:t>
              </a:r>
              <a:r>
                <a:rPr lang="en-AU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 smtClean="0">
                <a:solidFill>
                  <a:srgbClr val="000000">
                    <a:alpha val="25000"/>
                  </a:srgb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  <a:p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10128243" y="2419028"/>
              <a:ext cx="1260000" cy="7848873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5616" y="3420924"/>
            <a:ext cx="7847999" cy="738664"/>
            <a:chOff x="3014193" y="5771554"/>
            <a:chExt cx="16576014" cy="143629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3014193" y="5771554"/>
              <a:ext cx="3355086" cy="14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</a:t>
              </a:r>
              <a: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/>
              </a:r>
              <a:b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empower”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5442287" y="6092526"/>
              <a:ext cx="414792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empower</a:t>
              </a:r>
              <a:r>
                <a:rPr lang="en-AU" dirty="0" smtClean="0">
                  <a:solidFill>
                    <a:srgbClr val="000000">
                      <a:alpha val="25000"/>
                    </a:srgb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rgbClr val="000000">
                    <a:alpha val="25000"/>
                  </a:srgb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10133029" y="2316106"/>
              <a:ext cx="1134864" cy="8288002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009FE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17" name="Rectangle 17"/>
          <p:cNvSpPr txBox="1">
            <a:spLocks noChangeArrowheads="1"/>
          </p:cNvSpPr>
          <p:nvPr/>
        </p:nvSpPr>
        <p:spPr bwMode="auto">
          <a:xfrm>
            <a:off x="2362200" y="-27384"/>
            <a:ext cx="6781800" cy="1143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 eaLnBrk="1" hangingPunct="1"/>
            <a:r>
              <a:rPr lang="en-AU" altLang="ja-JP" sz="3400" smtClean="0">
                <a:latin typeface="Georgia" charset="0"/>
                <a:ea typeface="ＭＳ Ｐゴシック" charset="0"/>
                <a:cs typeface="ＭＳ Ｐゴシック" charset="0"/>
              </a:rPr>
              <a:t>Empowering—or only powerful?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554252" y="2403145"/>
            <a:ext cx="2033571" cy="2701563"/>
            <a:chOff x="126" y="69"/>
            <a:chExt cx="2988" cy="3309"/>
          </a:xfrm>
        </p:grpSpPr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26" y="2341"/>
              <a:ext cx="8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A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2258" y="2341"/>
              <a:ext cx="789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FC40E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B</a:t>
              </a:r>
            </a:p>
          </p:txBody>
        </p:sp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38" y="69"/>
              <a:ext cx="75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C</a:t>
              </a:r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2254" y="69"/>
              <a:ext cx="86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4833" y="1052737"/>
            <a:ext cx="1925557" cy="5121860"/>
            <a:chOff x="8504369" y="1420745"/>
            <a:chExt cx="4492967" cy="9959170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8504369" y="10661770"/>
              <a:ext cx="4492967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9335087" y="1420745"/>
              <a:ext cx="2809135" cy="143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lead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 smtClean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  <a:p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10128243" y="2419028"/>
              <a:ext cx="1260000" cy="7848873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5616" y="3420924"/>
            <a:ext cx="7847999" cy="738664"/>
            <a:chOff x="3014193" y="5771554"/>
            <a:chExt cx="16576014" cy="143629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3014193" y="5771554"/>
              <a:ext cx="3355086" cy="14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“I don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</a:t>
              </a:r>
              <a:r>
                <a:rPr lang="en-US" dirty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/>
              </a:r>
              <a:br>
                <a:rPr lang="en-US" dirty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</a:b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empower”</a:t>
              </a:r>
              <a:endParaRPr lang="en-US" dirty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5442287" y="6092526"/>
              <a:ext cx="414792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empower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10133029" y="2316106"/>
              <a:ext cx="1134864" cy="8288002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009FE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17" name="Rectangle 17"/>
          <p:cNvSpPr txBox="1">
            <a:spLocks noChangeArrowheads="1"/>
          </p:cNvSpPr>
          <p:nvPr/>
        </p:nvSpPr>
        <p:spPr bwMode="auto">
          <a:xfrm>
            <a:off x="2362200" y="-27384"/>
            <a:ext cx="6781800" cy="1143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 eaLnBrk="1" hangingPunct="1"/>
            <a:r>
              <a:rPr lang="en-AU" altLang="ja-JP" sz="3400" smtClean="0">
                <a:latin typeface="Georgia" charset="0"/>
                <a:ea typeface="ＭＳ Ｐゴシック" charset="0"/>
                <a:cs typeface="ＭＳ Ｐゴシック" charset="0"/>
              </a:rPr>
              <a:t>Empowering—or only powerful?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554252" y="2403145"/>
            <a:ext cx="2033571" cy="2701563"/>
            <a:chOff x="126" y="69"/>
            <a:chExt cx="2988" cy="3309"/>
          </a:xfrm>
        </p:grpSpPr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26" y="2341"/>
              <a:ext cx="8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A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2258" y="2341"/>
              <a:ext cx="789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B</a:t>
              </a:r>
            </a:p>
          </p:txBody>
        </p:sp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38" y="69"/>
              <a:ext cx="75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FC40E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C</a:t>
              </a:r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2254" y="69"/>
              <a:ext cx="86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4833" y="1052737"/>
            <a:ext cx="1925557" cy="5121860"/>
            <a:chOff x="8504369" y="1420745"/>
            <a:chExt cx="4492967" cy="9959170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8504369" y="10661770"/>
              <a:ext cx="4492967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don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lead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9335087" y="1420745"/>
              <a:ext cx="2809135" cy="143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 smtClean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  <a:p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10128243" y="2419028"/>
              <a:ext cx="1260000" cy="7848873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5616" y="3420924"/>
            <a:ext cx="7847999" cy="738664"/>
            <a:chOff x="3014193" y="5771554"/>
            <a:chExt cx="16576014" cy="143629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3014193" y="5771554"/>
              <a:ext cx="3355086" cy="14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“I don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</a:t>
              </a:r>
              <a: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/>
              </a:r>
              <a:br>
                <a:rPr lang="en-US" dirty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</a:b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empower”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5442287" y="6092526"/>
              <a:ext cx="414792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empower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10133029" y="2316106"/>
              <a:ext cx="1134864" cy="8288002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009FE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17" name="Rectangle 17"/>
          <p:cNvSpPr txBox="1">
            <a:spLocks noChangeArrowheads="1"/>
          </p:cNvSpPr>
          <p:nvPr/>
        </p:nvSpPr>
        <p:spPr bwMode="auto">
          <a:xfrm>
            <a:off x="2362200" y="-27384"/>
            <a:ext cx="6781800" cy="1143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 eaLnBrk="1" hangingPunct="1"/>
            <a:r>
              <a:rPr lang="en-AU" altLang="ja-JP" sz="3400" smtClean="0">
                <a:latin typeface="Georgia" charset="0"/>
                <a:ea typeface="ＭＳ Ｐゴシック" charset="0"/>
                <a:cs typeface="ＭＳ Ｐゴシック" charset="0"/>
              </a:rPr>
              <a:t>Empowering—or only powerful?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554252" y="2403145"/>
            <a:ext cx="2033571" cy="2701563"/>
            <a:chOff x="126" y="69"/>
            <a:chExt cx="2988" cy="3309"/>
          </a:xfrm>
        </p:grpSpPr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26" y="2341"/>
              <a:ext cx="805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A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2258" y="2341"/>
              <a:ext cx="789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B</a:t>
              </a:r>
            </a:p>
          </p:txBody>
        </p:sp>
        <p:sp>
          <p:nvSpPr>
            <p:cNvPr id="30731" name="Rectangle 11"/>
            <p:cNvSpPr>
              <a:spLocks/>
            </p:cNvSpPr>
            <p:nvPr/>
          </p:nvSpPr>
          <p:spPr bwMode="auto">
            <a:xfrm>
              <a:off x="138" y="69"/>
              <a:ext cx="75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3F3F3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C</a:t>
              </a:r>
            </a:p>
          </p:txBody>
        </p:sp>
        <p:sp>
          <p:nvSpPr>
            <p:cNvPr id="30732" name="Rectangle 12"/>
            <p:cNvSpPr>
              <a:spLocks/>
            </p:cNvSpPr>
            <p:nvPr/>
          </p:nvSpPr>
          <p:spPr bwMode="auto">
            <a:xfrm>
              <a:off x="2254" y="69"/>
              <a:ext cx="86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5500" b="1" dirty="0">
                  <a:solidFill>
                    <a:srgbClr val="FFC40E"/>
                  </a:solidFill>
                  <a:effectLst>
                    <a:outerShdw blurRad="127000" dist="76200" dir="2700000" algn="tl">
                      <a:schemeClr val="tx2">
                        <a:lumMod val="95000"/>
                        <a:lumOff val="5000"/>
                        <a:alpha val="75000"/>
                      </a:schemeClr>
                    </a:outerShdw>
                  </a:effectLst>
                  <a:latin typeface="Verdana"/>
                  <a:cs typeface="Verdana"/>
                  <a:sym typeface="B 2Stone Sans Bold" charset="0"/>
                </a:rPr>
                <a:t>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14833" y="1052737"/>
            <a:ext cx="1925557" cy="5121860"/>
            <a:chOff x="8504369" y="1420745"/>
            <a:chExt cx="4492967" cy="9959170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8504369" y="10661770"/>
              <a:ext cx="4492967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don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lead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>
              <a:off x="9335087" y="1420745"/>
              <a:ext cx="2809135" cy="143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lead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 smtClean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  <a:p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6" name="Up Arrow 15"/>
            <p:cNvSpPr/>
            <p:nvPr/>
          </p:nvSpPr>
          <p:spPr bwMode="auto">
            <a:xfrm>
              <a:off x="10128243" y="2419028"/>
              <a:ext cx="1260000" cy="7848873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DA0077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5616" y="3420924"/>
            <a:ext cx="7847999" cy="738664"/>
            <a:chOff x="3014193" y="5771554"/>
            <a:chExt cx="16576014" cy="1436292"/>
          </a:xfrm>
        </p:grpSpPr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3014193" y="5771554"/>
              <a:ext cx="3355086" cy="143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“I don</a:t>
              </a:r>
              <a:r>
                <a:rPr lang="en-AU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’</a:t>
              </a: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t </a:t>
              </a:r>
              <a:r>
                <a:rPr lang="en-US" dirty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/>
              </a:r>
              <a:br>
                <a:rPr lang="en-US" dirty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</a:br>
              <a:r>
                <a:rPr lang="en-US" dirty="0" smtClean="0">
                  <a:solidFill>
                    <a:schemeClr val="tx1">
                      <a:alpha val="25000"/>
                    </a:schemeClr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empower”</a:t>
              </a:r>
              <a:endParaRPr lang="en-US" dirty="0">
                <a:solidFill>
                  <a:schemeClr val="tx1">
                    <a:alpha val="25000"/>
                  </a:schemeClr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15442287" y="6092526"/>
              <a:ext cx="4147920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“</a:t>
              </a:r>
              <a:r>
                <a:rPr lang="en-US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I empower</a:t>
              </a:r>
              <a:r>
                <a:rPr lang="en-AU" dirty="0" smtClean="0">
                  <a:solidFill>
                    <a:schemeClr val="tx1"/>
                  </a:solidFill>
                  <a:latin typeface="Trebuchet MS"/>
                  <a:ea typeface="ＭＳ Ｐゴシック" charset="0"/>
                  <a:cs typeface="Trebuchet MS"/>
                  <a:sym typeface="B 2Stone Sans Bold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  <a:sym typeface="B 2Stone Sans Bold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5400000">
              <a:off x="10133029" y="2316106"/>
              <a:ext cx="1134864" cy="8288002"/>
            </a:xfrm>
            <a:prstGeom prst="upArrow">
              <a:avLst>
                <a:gd name="adj1" fmla="val 50000"/>
                <a:gd name="adj2" fmla="val 145193"/>
              </a:avLst>
            </a:prstGeom>
            <a:solidFill>
              <a:srgbClr val="009FEA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21996" eaLnBrk="1" hangingPunct="1"/>
              <a:endParaRPr lang="en-US" sz="2700">
                <a:solidFill>
                  <a:srgbClr val="414141"/>
                </a:solidFill>
                <a:latin typeface="Gill Sans Light" charset="0"/>
                <a:ea typeface="ヒラギノ角ゴ ProN W3" charset="0"/>
                <a:cs typeface="ヒラギノ角ゴ ProN W3" charset="0"/>
                <a:sym typeface="Gill Sans Light" charset="0"/>
              </a:endParaRPr>
            </a:p>
          </p:txBody>
        </p:sp>
      </p:grpSp>
      <p:sp>
        <p:nvSpPr>
          <p:cNvPr id="17" name="Rectangle 17"/>
          <p:cNvSpPr txBox="1">
            <a:spLocks noChangeArrowheads="1"/>
          </p:cNvSpPr>
          <p:nvPr/>
        </p:nvSpPr>
        <p:spPr bwMode="auto">
          <a:xfrm>
            <a:off x="2362200" y="-27384"/>
            <a:ext cx="6781800" cy="1143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 eaLnBrk="1" hangingPunct="1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Empowering—or only powerful?</a:t>
            </a:r>
            <a:endParaRPr lang="en-US" sz="3400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3538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A radical change of perspective</a:t>
            </a:r>
            <a:endParaRPr lang="en-US" sz="3400" dirty="0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65540" name="AutoShape 3"/>
          <p:cNvSpPr>
            <a:spLocks noChangeAspect="1" noChangeArrowheads="1"/>
          </p:cNvSpPr>
          <p:nvPr/>
        </p:nvSpPr>
        <p:spPr bwMode="auto">
          <a:xfrm>
            <a:off x="1604392" y="2374322"/>
            <a:ext cx="3096344" cy="2818647"/>
          </a:xfrm>
          <a:prstGeom prst="roundRect">
            <a:avLst>
              <a:gd name="adj" fmla="val 6111"/>
            </a:avLst>
          </a:prstGeom>
          <a:solidFill>
            <a:srgbClr val="FFC4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21"/>
          <p:cNvSpPr txBox="1">
            <a:spLocks noChangeArrowheads="1"/>
          </p:cNvSpPr>
          <p:nvPr/>
        </p:nvSpPr>
        <p:spPr bwMode="auto">
          <a:xfrm>
            <a:off x="1604392" y="2443537"/>
            <a:ext cx="3111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smtClean="0">
                <a:latin typeface="Tahoma"/>
                <a:cs typeface="Tahoma"/>
              </a:rPr>
              <a:t>Measures to achieve</a:t>
            </a:r>
            <a:br>
              <a:rPr lang="en-US" sz="2200" b="1" dirty="0" smtClean="0">
                <a:latin typeface="Tahoma"/>
                <a:cs typeface="Tahoma"/>
              </a:rPr>
            </a:br>
            <a:r>
              <a:rPr lang="en-US" sz="2200" b="1" dirty="0" smtClean="0">
                <a:latin typeface="Tahoma"/>
                <a:cs typeface="Tahoma"/>
              </a:rPr>
              <a:t>a result</a:t>
            </a: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65547" name="WordArt 22"/>
          <p:cNvSpPr>
            <a:spLocks noChangeArrowheads="1" noChangeShapeType="1" noTextEdit="1"/>
          </p:cNvSpPr>
          <p:nvPr/>
        </p:nvSpPr>
        <p:spPr bwMode="auto">
          <a:xfrm>
            <a:off x="2468488" y="3349352"/>
            <a:ext cx="1440160" cy="1591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>
                    <a:alpha val="79999"/>
                  </a:srgbClr>
                </a:solidFill>
                <a:latin typeface="Verdana"/>
                <a:ea typeface="Verdana"/>
                <a:cs typeface="Verdana"/>
              </a:rPr>
              <a:t>A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604392" y="3281545"/>
            <a:ext cx="3111624" cy="15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44000" indent="-144000" algn="ctr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AU" sz="2200" dirty="0" smtClean="0">
                <a:latin typeface="Trebuchet MS" charset="0"/>
              </a:rPr>
              <a:t>money (amount)</a:t>
            </a:r>
          </a:p>
          <a:p>
            <a:pPr marL="144000" indent="-144000" algn="ctr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AU" sz="2200" dirty="0" smtClean="0">
                <a:latin typeface="Trebuchet MS" charset="0"/>
              </a:rPr>
              <a:t>workers (number)</a:t>
            </a:r>
          </a:p>
          <a:p>
            <a:pPr marL="144000" indent="-144000" algn="ctr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AU" sz="2200" dirty="0" smtClean="0">
                <a:latin typeface="Trebuchet MS" charset="0"/>
              </a:rPr>
              <a:t>infrastructure (size)</a:t>
            </a:r>
            <a:endParaRPr lang="en-US" sz="2200" dirty="0">
              <a:latin typeface="Trebuchet MS" charset="0"/>
            </a:endParaRPr>
          </a:p>
        </p:txBody>
      </p:sp>
      <p:sp>
        <p:nvSpPr>
          <p:cNvPr id="17" name="AutoShape 3"/>
          <p:cNvSpPr>
            <a:spLocks noChangeAspect="1" noChangeArrowheads="1"/>
          </p:cNvSpPr>
          <p:nvPr/>
        </p:nvSpPr>
        <p:spPr bwMode="auto">
          <a:xfrm>
            <a:off x="5132784" y="2377761"/>
            <a:ext cx="3096344" cy="2818647"/>
          </a:xfrm>
          <a:prstGeom prst="roundRect">
            <a:avLst>
              <a:gd name="adj" fmla="val 6111"/>
            </a:avLst>
          </a:prstGeom>
          <a:solidFill>
            <a:srgbClr val="FFC4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132784" y="2611242"/>
            <a:ext cx="3111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smtClean="0">
                <a:latin typeface="Tahoma"/>
                <a:cs typeface="Tahoma"/>
              </a:rPr>
              <a:t>Results</a:t>
            </a: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19" name="WordArt 22"/>
          <p:cNvSpPr>
            <a:spLocks noChangeArrowheads="1" noChangeShapeType="1" noTextEdit="1"/>
          </p:cNvSpPr>
          <p:nvPr/>
        </p:nvSpPr>
        <p:spPr bwMode="auto">
          <a:xfrm>
            <a:off x="6140896" y="3352791"/>
            <a:ext cx="1224136" cy="1591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>
                    <a:alpha val="79999"/>
                  </a:srgbClr>
                </a:solidFill>
                <a:latin typeface="Verdana"/>
                <a:ea typeface="Verdana"/>
                <a:cs typeface="Verdana"/>
              </a:rPr>
              <a:t>B</a:t>
            </a:r>
            <a:endParaRPr lang="en-US" sz="40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FF">
                  <a:alpha val="79999"/>
                </a:srgb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132784" y="3422610"/>
            <a:ext cx="31116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2200" dirty="0" smtClean="0">
                <a:latin typeface="Trebuchet MS" charset="0"/>
              </a:rPr>
              <a:t>Mature people who have discovered and live out their own visions</a:t>
            </a:r>
            <a:endParaRPr lang="en-US" sz="2200" dirty="0">
              <a:latin typeface="Trebuchet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8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48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8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5" y="1054070"/>
            <a:ext cx="5494588" cy="54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11762" y="1"/>
            <a:ext cx="6732089" cy="1089025"/>
          </a:xfrm>
          <a:effectLst>
            <a:outerShdw blurRad="38100" dist="254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l"/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The three dimensions</a:t>
            </a:r>
            <a:b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AU" altLang="ja-JP" sz="3400" dirty="0" smtClean="0">
                <a:latin typeface="Georgia" charset="0"/>
                <a:ea typeface="ＭＳ Ｐゴシック" charset="0"/>
                <a:cs typeface="ＭＳ Ｐゴシック" charset="0"/>
              </a:rPr>
              <a:t>of leadership</a:t>
            </a:r>
            <a:endParaRPr lang="en-US" sz="3400" dirty="0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553200"/>
            <a:ext cx="2895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chemeClr val="bg2"/>
                </a:solidFill>
                <a:latin typeface="Verdana" charset="0"/>
              </a:rPr>
              <a:t>3colorsofleadership.org</a:t>
            </a:r>
            <a:endParaRPr lang="en-US" sz="14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320208" y="1565424"/>
            <a:ext cx="504048" cy="504048"/>
          </a:xfrm>
          <a:prstGeom prst="ellipse">
            <a:avLst/>
          </a:prstGeom>
          <a:solidFill>
            <a:srgbClr val="FFC4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5984872" y="4526696"/>
            <a:ext cx="504048" cy="504048"/>
          </a:xfrm>
          <a:prstGeom prst="ellipse">
            <a:avLst/>
          </a:prstGeom>
          <a:solidFill>
            <a:srgbClr val="FFC4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2637192" y="4526704"/>
            <a:ext cx="504048" cy="504048"/>
          </a:xfrm>
          <a:prstGeom prst="ellipse">
            <a:avLst/>
          </a:prstGeom>
          <a:solidFill>
            <a:srgbClr val="FFC4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>
              <a:bevelT w="38100" h="38100"/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C40E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7" name="Rectangle 6"/>
          <p:cNvSpPr>
            <a:spLocks noChangeAspect="1"/>
          </p:cNvSpPr>
          <p:nvPr/>
        </p:nvSpPr>
        <p:spPr bwMode="auto">
          <a:xfrm rot="8993965">
            <a:off x="2407800" y="4363104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Permit mistakes</a:t>
            </a:r>
          </a:p>
        </p:txBody>
      </p:sp>
      <p:sp>
        <p:nvSpPr>
          <p:cNvPr id="66" name="Rectangle 5"/>
          <p:cNvSpPr>
            <a:spLocks noChangeAspect="1"/>
          </p:cNvSpPr>
          <p:nvPr/>
        </p:nvSpPr>
        <p:spPr bwMode="auto">
          <a:xfrm rot="16200000">
            <a:off x="3566094" y="2313659"/>
            <a:ext cx="1997910" cy="19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Teach the principles</a:t>
            </a:r>
          </a:p>
        </p:txBody>
      </p:sp>
      <p:sp>
        <p:nvSpPr>
          <p:cNvPr id="65" name="Rectangle 4"/>
          <p:cNvSpPr>
            <a:spLocks noChangeAspect="1"/>
          </p:cNvSpPr>
          <p:nvPr/>
        </p:nvSpPr>
        <p:spPr bwMode="auto">
          <a:xfrm rot="1802673">
            <a:off x="4726857" y="4365595"/>
            <a:ext cx="1997911" cy="1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b="1" dirty="0">
                <a:solidFill>
                  <a:srgbClr val="000000"/>
                </a:solidFill>
                <a:latin typeface="Tahoma"/>
                <a:ea typeface="ＭＳ Ｐゴシック" charset="0"/>
                <a:cs typeface="Tahoma"/>
                <a:sym typeface="B 2Stone Sans Bold" charset="0"/>
              </a:rPr>
              <a:t>Focus on strengths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71736" y="1043600"/>
            <a:ext cx="5806325" cy="5647005"/>
            <a:chOff x="1771736" y="1080144"/>
            <a:chExt cx="5806325" cy="5647005"/>
          </a:xfrm>
        </p:grpSpPr>
        <p:pic>
          <p:nvPicPr>
            <p:cNvPr id="8" name="Picture 7" descr="3 color arc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736" y="1080144"/>
              <a:ext cx="5806325" cy="564700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053374" y="1284628"/>
              <a:ext cx="5060242" cy="5058640"/>
              <a:chOff x="2053374" y="1284628"/>
              <a:chExt cx="5060242" cy="5058640"/>
            </a:xfrm>
          </p:grpSpPr>
          <p:sp>
            <p:nvSpPr>
              <p:cNvPr id="59" name="TextBox 58"/>
              <p:cNvSpPr txBox="1">
                <a:spLocks noChangeAspect="1"/>
              </p:cNvSpPr>
              <p:nvPr/>
            </p:nvSpPr>
            <p:spPr>
              <a:xfrm>
                <a:off x="2056618" y="1301867"/>
                <a:ext cx="5041401" cy="5041401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explanation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60" name="TextBox 59"/>
              <p:cNvSpPr txBox="1">
                <a:spLocks noChangeAspect="1"/>
              </p:cNvSpPr>
              <p:nvPr/>
            </p:nvSpPr>
            <p:spPr>
              <a:xfrm rot="7203188">
                <a:off x="2053374" y="1286266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motivation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23" name="TextBox 22"/>
              <p:cNvSpPr txBox="1">
                <a:spLocks noChangeAspect="1"/>
              </p:cNvSpPr>
              <p:nvPr/>
            </p:nvSpPr>
            <p:spPr>
              <a:xfrm rot="14399220">
                <a:off x="2073616" y="1284628"/>
                <a:ext cx="5040000" cy="50400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liberation</a:t>
                </a:r>
                <a:endParaRPr lang="en-US" sz="1600" b="1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67" grpId="0"/>
      <p:bldP spid="66" grpId="0"/>
      <p:bldP spid="6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2004:Templates:Presentations:Designs:Blends</Template>
  <TotalTime>12262</TotalTime>
  <Words>1669</Words>
  <Application>Microsoft Macintosh PowerPoint</Application>
  <PresentationFormat>On-screen Show (4:3)</PresentationFormat>
  <Paragraphs>550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Blank Presentation</vt:lpstr>
      <vt:lpstr>Dear presenter,  This PowerPoint file is intended as a master presentation file from which you can form your own unique presentations. It is therefore not intended to be presented from beginning to end unless you find yourself in a very unique situation where doing so would be most beneficial for your specific audience.  When forming a unique presentation based on these slides, please consider such time-related factors as…  - your unique audience and their specific needs - the level of influence you have with the specific group - the time available (allowing time for questions - about one slide for every 5 minutes available) - the distractions within the presentation environment  For your preparation, you will find The 3 Colors of Leadership book page references in the notes section on each slide.  Also, as part of your presentation, be prepared with your own personal stories from using The 3 Colors of Leadership.  Thanks for your important ministry.  Blessings  NCD International</vt:lpstr>
      <vt:lpstr>The focus of the Empowerment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radical change of perspective</vt:lpstr>
      <vt:lpstr>The three dimensions of leadership</vt:lpstr>
      <vt:lpstr>Three misdirected roles</vt:lpstr>
      <vt:lpstr>Wing traits needed</vt:lpstr>
      <vt:lpstr>Wing traits needed</vt:lpstr>
      <vt:lpstr>The secret: character plus gifting plus training</vt:lpstr>
      <vt:lpstr>Empowerment: Producing more leaders</vt:lpstr>
      <vt:lpstr>NCD Davids —the true movers and shakers</vt:lpstr>
      <vt:lpstr>The Empowerment Test</vt:lpstr>
      <vt:lpstr>Understanding the results</vt:lpstr>
      <vt:lpstr>Understanding the results</vt:lpstr>
      <vt:lpstr>The two wings of vision</vt:lpstr>
      <vt:lpstr>The two wings of experimentation</vt:lpstr>
      <vt:lpstr>The two wings of capacity</vt:lpstr>
      <vt:lpstr>The two wings of capacity</vt:lpstr>
      <vt:lpstr>The two wings of strategy</vt:lpstr>
      <vt:lpstr>The two wings of training</vt:lpstr>
      <vt:lpstr>The two wings of progression</vt:lpstr>
      <vt:lpstr>What Spiritual Change Talk is all about</vt:lpstr>
      <vt:lpstr>What Spiritual Change Talk is all about</vt:lpstr>
      <vt:lpstr>What Spiritual Change Talk is all about</vt:lpstr>
      <vt:lpstr>Vision questions</vt:lpstr>
      <vt:lpstr>Experimentation questions</vt:lpstr>
      <vt:lpstr>Capacity questions</vt:lpstr>
      <vt:lpstr>Strategy questions</vt:lpstr>
      <vt:lpstr>Training questions</vt:lpstr>
      <vt:lpstr>Progression questions</vt:lpstr>
      <vt:lpstr>PowerPoint Presentation</vt:lpstr>
    </vt:vector>
  </TitlesOfParts>
  <Company>Journey to Life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Johnstone</dc:creator>
  <cp:lastModifiedBy>Adam Johnstone</cp:lastModifiedBy>
  <cp:revision>288</cp:revision>
  <dcterms:created xsi:type="dcterms:W3CDTF">2010-02-09T03:14:36Z</dcterms:created>
  <dcterms:modified xsi:type="dcterms:W3CDTF">2013-06-25T09:38:21Z</dcterms:modified>
</cp:coreProperties>
</file>